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7"/>
  </p:notesMasterIdLst>
  <p:sldIdLst>
    <p:sldId id="256" r:id="rId2"/>
    <p:sldId id="302" r:id="rId3"/>
    <p:sldId id="604" r:id="rId4"/>
    <p:sldId id="605" r:id="rId5"/>
    <p:sldId id="606" r:id="rId6"/>
    <p:sldId id="607" r:id="rId7"/>
    <p:sldId id="608" r:id="rId8"/>
    <p:sldId id="609" r:id="rId9"/>
    <p:sldId id="610" r:id="rId10"/>
    <p:sldId id="611" r:id="rId11"/>
    <p:sldId id="612" r:id="rId12"/>
    <p:sldId id="613" r:id="rId13"/>
    <p:sldId id="614" r:id="rId14"/>
    <p:sldId id="615" r:id="rId15"/>
    <p:sldId id="616" r:id="rId16"/>
    <p:sldId id="617" r:id="rId17"/>
    <p:sldId id="618" r:id="rId18"/>
    <p:sldId id="945" r:id="rId19"/>
    <p:sldId id="564" r:id="rId20"/>
    <p:sldId id="289" r:id="rId21"/>
    <p:sldId id="569" r:id="rId22"/>
    <p:sldId id="290" r:id="rId23"/>
    <p:sldId id="571" r:id="rId24"/>
    <p:sldId id="570" r:id="rId25"/>
    <p:sldId id="572" r:id="rId26"/>
    <p:sldId id="291" r:id="rId27"/>
    <p:sldId id="297" r:id="rId28"/>
    <p:sldId id="574" r:id="rId29"/>
    <p:sldId id="298" r:id="rId30"/>
    <p:sldId id="296" r:id="rId31"/>
    <p:sldId id="579" r:id="rId32"/>
    <p:sldId id="575" r:id="rId33"/>
    <p:sldId id="293" r:id="rId34"/>
    <p:sldId id="576" r:id="rId35"/>
    <p:sldId id="299" r:id="rId36"/>
    <p:sldId id="580" r:id="rId37"/>
    <p:sldId id="275" r:id="rId38"/>
    <p:sldId id="577" r:id="rId39"/>
    <p:sldId id="578" r:id="rId40"/>
    <p:sldId id="276" r:id="rId41"/>
    <p:sldId id="582" r:id="rId42"/>
    <p:sldId id="300" r:id="rId43"/>
    <p:sldId id="583" r:id="rId44"/>
    <p:sldId id="584" r:id="rId45"/>
    <p:sldId id="301" r:id="rId46"/>
    <p:sldId id="356" r:id="rId47"/>
    <p:sldId id="591" r:id="rId48"/>
    <p:sldId id="259" r:id="rId49"/>
    <p:sldId id="260" r:id="rId50"/>
    <p:sldId id="594" r:id="rId51"/>
    <p:sldId id="596" r:id="rId52"/>
    <p:sldId id="599" r:id="rId53"/>
    <p:sldId id="600" r:id="rId54"/>
    <p:sldId id="329" r:id="rId55"/>
    <p:sldId id="331" r:id="rId56"/>
    <p:sldId id="332" r:id="rId57"/>
    <p:sldId id="597" r:id="rId58"/>
    <p:sldId id="593" r:id="rId59"/>
    <p:sldId id="602" r:id="rId60"/>
    <p:sldId id="601" r:id="rId61"/>
    <p:sldId id="603" r:id="rId62"/>
    <p:sldId id="595" r:id="rId63"/>
    <p:sldId id="345" r:id="rId64"/>
    <p:sldId id="263" r:id="rId65"/>
    <p:sldId id="264" r:id="rId66"/>
    <p:sldId id="278" r:id="rId67"/>
    <p:sldId id="279" r:id="rId68"/>
    <p:sldId id="280" r:id="rId69"/>
    <p:sldId id="281" r:id="rId70"/>
    <p:sldId id="261" r:id="rId71"/>
    <p:sldId id="282" r:id="rId72"/>
    <p:sldId id="265" r:id="rId73"/>
    <p:sldId id="283" r:id="rId74"/>
    <p:sldId id="262" r:id="rId75"/>
    <p:sldId id="284" r:id="rId76"/>
  </p:sldIdLst>
  <p:sldSz cx="12192000" cy="6858000"/>
  <p:notesSz cx="6858000" cy="9144000"/>
  <p:defaultTextStyle>
    <a:defPPr>
      <a:defRPr lang="en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52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511"/>
    <p:restoredTop sz="94611"/>
  </p:normalViewPr>
  <p:slideViewPr>
    <p:cSldViewPr snapToGrid="0" snapToObjects="1">
      <p:cViewPr varScale="1">
        <p:scale>
          <a:sx n="145" d="100"/>
          <a:sy n="145" d="100"/>
        </p:scale>
        <p:origin x="208" y="5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TW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6C93B6-6326-6744-9C62-136A0F890B7E}" type="datetimeFigureOut">
              <a:rPr lang="en-TW" smtClean="0"/>
              <a:t>2021/10/25</a:t>
            </a:fld>
            <a:endParaRPr lang="en-TW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TW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TW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TW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A14C41-C008-E143-9985-EE7DB2B774B2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6537502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14C41-C008-E143-9985-EE7DB2B774B2}" type="slidenum">
              <a:rPr lang="en-TW" smtClean="0"/>
              <a:t>47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9570132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D2E65-2E90-1143-8685-126B46CCE2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6211B4-978B-F74A-B67B-46877DD175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TW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511781-452D-8A44-AE02-8ABD7A67A5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2FE12-D976-D344-9011-B277EF4B111B}" type="datetimeFigureOut">
              <a:rPr lang="en-TW" smtClean="0"/>
              <a:t>2021/10/25</a:t>
            </a:fld>
            <a:endParaRPr lang="en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25F9B6-115F-1F44-8135-4A3A943460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2EE93B-797F-B44D-8744-7C04E74F3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F5B53-60B8-C648-BDBA-70DDC0A4DB9A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4525613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FD0A50-2EF5-B742-944A-155886DE74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660648-B8A7-9A48-9F4D-6B38284F60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0C6951-D3CF-6744-B11B-9D62DFCC17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2FE12-D976-D344-9011-B277EF4B111B}" type="datetimeFigureOut">
              <a:rPr lang="en-TW" smtClean="0"/>
              <a:t>2021/10/25</a:t>
            </a:fld>
            <a:endParaRPr lang="en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AB8137-3E81-4B49-AE22-F031C0EED2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D7C375-088A-F24A-BE5A-7084BF7D5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F5B53-60B8-C648-BDBA-70DDC0A4DB9A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42581874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9E8300C-A296-474A-A65D-B300DC5EA59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6CFE68F-9049-FF4E-BC0C-F81AAD496C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AE58E4-1F9F-4142-B49F-5E267FF055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2FE12-D976-D344-9011-B277EF4B111B}" type="datetimeFigureOut">
              <a:rPr lang="en-TW" smtClean="0"/>
              <a:t>2021/10/25</a:t>
            </a:fld>
            <a:endParaRPr lang="en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022AD0-CBFC-6C41-838F-47B0179F50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4E5C48-13CE-D646-BF8E-B45527D28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F5B53-60B8-C648-BDBA-70DDC0A4DB9A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6755691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B80777-4699-9045-8BC3-8481C38295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AFCEC0-E43E-4444-B6E9-DE6DC0FB08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9C8035-FDDF-D845-9B61-9280BECF4B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2FE12-D976-D344-9011-B277EF4B111B}" type="datetimeFigureOut">
              <a:rPr lang="en-TW" smtClean="0"/>
              <a:t>2021/10/25</a:t>
            </a:fld>
            <a:endParaRPr lang="en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83CE93-D86E-2748-A700-109383F735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4CFBF5-F238-0E40-9A50-E34827760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F5B53-60B8-C648-BDBA-70DDC0A4DB9A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5646930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5512EE-5930-6B45-BB36-224D1F7713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F21D8B-C65A-0643-9F9D-222B92ADCF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41516B-CF91-7E45-9CCD-CE6FFEFE5C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2FE12-D976-D344-9011-B277EF4B111B}" type="datetimeFigureOut">
              <a:rPr lang="en-TW" smtClean="0"/>
              <a:t>2021/10/25</a:t>
            </a:fld>
            <a:endParaRPr lang="en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A6D346-AA96-444A-B42A-55508407DF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EDD145-318A-5B43-BE67-49EDD3B2AD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F5B53-60B8-C648-BDBA-70DDC0A4DB9A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9272631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CB55EA-3C98-EE41-BA64-0CBFD7085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796A78-34E8-A241-832B-0688527D98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85C3CC-6C69-444C-803E-A00F71602A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46B81C-5CDC-FB49-9C1A-C381DFC3CA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2FE12-D976-D344-9011-B277EF4B111B}" type="datetimeFigureOut">
              <a:rPr lang="en-TW" smtClean="0"/>
              <a:t>2021/10/25</a:t>
            </a:fld>
            <a:endParaRPr lang="en-TW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229D1B-FF01-064D-A06A-CA31FB0715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8FD07E-C72B-D74B-AB57-3174A1865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F5B53-60B8-C648-BDBA-70DDC0A4DB9A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9400439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61EDFF-E709-FA47-B7CF-94BA7347A6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1743E3-00BA-5444-8500-BC440B1854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1DA36A-7255-0C4C-8B60-046C8A5D4A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EEA680-1D2C-9544-A166-C940A499D7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EEB8228-4417-6C4E-88E0-FA722AAA792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BF3C293-294E-8A49-B81F-BFC3C9ADD6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2FE12-D976-D344-9011-B277EF4B111B}" type="datetimeFigureOut">
              <a:rPr lang="en-TW" smtClean="0"/>
              <a:t>2021/10/25</a:t>
            </a:fld>
            <a:endParaRPr lang="en-TW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8888911-E725-6F4F-9B3D-CA27E480DE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EE9F88-2D55-8C4F-8815-BD65FB183B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F5B53-60B8-C648-BDBA-70DDC0A4DB9A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40685217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AE3D44-25E9-1945-97ED-0B93437A9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2AE4EA0-E22D-F14C-A8FC-647B588061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2FE12-D976-D344-9011-B277EF4B111B}" type="datetimeFigureOut">
              <a:rPr lang="en-TW" smtClean="0"/>
              <a:t>2021/10/25</a:t>
            </a:fld>
            <a:endParaRPr lang="en-TW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4558E7-7B8D-E243-B233-39FFF31075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1BE0DE-CF5A-664A-AD10-A62B2F0A16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F5B53-60B8-C648-BDBA-70DDC0A4DB9A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1312333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22EB10C-58BF-4343-9F28-1F050B6DC5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2FE12-D976-D344-9011-B277EF4B111B}" type="datetimeFigureOut">
              <a:rPr lang="en-TW" smtClean="0"/>
              <a:t>2021/10/25</a:t>
            </a:fld>
            <a:endParaRPr lang="en-TW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FF203FB-BB14-024B-82B8-B31EC72BAD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548020-DF0F-C846-82C9-BEE8717FCA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F5B53-60B8-C648-BDBA-70DDC0A4DB9A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7682028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AFB7E-651C-E244-B6DD-904AF4DC5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D9C9C2-5772-E545-B5DC-04797BFB49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21058B-0985-4649-B084-0A31BDF816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A92BEF-4342-F348-8230-5929DC50FB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2FE12-D976-D344-9011-B277EF4B111B}" type="datetimeFigureOut">
              <a:rPr lang="en-TW" smtClean="0"/>
              <a:t>2021/10/25</a:t>
            </a:fld>
            <a:endParaRPr lang="en-TW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AD1E1B-CB50-2C4C-A96C-CE6B0ABC3F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8C7F84-1D07-974B-A5E1-AED1BAA74C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F5B53-60B8-C648-BDBA-70DDC0A4DB9A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6904078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31304-BCB1-9848-91F2-0061BCB121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0F31E4B-A26B-D64B-92E1-E62AFE482A6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TW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CF7F16-645C-F54B-9204-2203A51695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DC10E1-85B2-6445-94DC-3795B98605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2FE12-D976-D344-9011-B277EF4B111B}" type="datetimeFigureOut">
              <a:rPr lang="en-TW" smtClean="0"/>
              <a:t>2021/10/25</a:t>
            </a:fld>
            <a:endParaRPr lang="en-TW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1ED84C-EB55-D743-9BC2-AF400588B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1665FC-7DD2-FF4F-8018-9A2CD747C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F5B53-60B8-C648-BDBA-70DDC0A4DB9A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829311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9EADDB0-D786-F441-89B8-D4CF8E07BA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F7CF54-929B-3448-B4FD-DF2BBFD938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761F6D-391F-7142-A0B1-76BE8C6DB5F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52FE12-D976-D344-9011-B277EF4B111B}" type="datetimeFigureOut">
              <a:rPr lang="en-TW" smtClean="0"/>
              <a:t>2021/10/25</a:t>
            </a:fld>
            <a:endParaRPr lang="en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A05602-D943-B742-88F1-D239EDA41E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5B364F-8E2B-BB40-B035-B5DA2ACDD8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8F5B53-60B8-C648-BDBA-70DDC0A4DB9A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6646390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on-dino-self-distillation-with-no-labels-c29e9365e382" TargetMode="External"/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hyperlink" Target="https://towardsdatascience.com/a-framework-for-contrastive-self-supervised-learning-and-designing-a-new-approach-3caab5d29619" TargetMode="Externa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on-dino-self-distillation-with-no-labels-c29e9365e382" TargetMode="External"/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hyperlink" Target="https://towardsdatascience.com/a-framework-for-contrastive-self-supervised-learning-and-designing-a-new-approach-3caab5d29619" TargetMode="Externa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jp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contrastive-loss-explaned-159f2d4a87ec" TargetMode="External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contrastive-loss-explaned-159f2d4a87ec" TargetMode="External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hyperlink" Target="https://towardsdatascience.com/contrastive-loss-explaned-159f2d4a87ec" TargetMode="External"/><Relationship Id="rId7" Type="http://schemas.openxmlformats.org/officeDocument/2006/relationships/hyperlink" Target="https://arxiv.org/abs/2004.11362" TargetMode="External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hyperlink" Target="https://arxiv.org/abs/2002.05709" TargetMode="External"/><Relationship Id="rId4" Type="http://schemas.openxmlformats.org/officeDocument/2006/relationships/image" Target="../media/image58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61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pdf/2102.06191.pdf" TargetMode="Externa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D22BC-3C30-314E-A9D0-EF9C4F82E6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209" y="1697398"/>
            <a:ext cx="12062791" cy="2576428"/>
          </a:xfrm>
        </p:spPr>
        <p:txBody>
          <a:bodyPr>
            <a:normAutofit/>
          </a:bodyPr>
          <a:lstStyle/>
          <a:p>
            <a:r>
              <a:rPr lang="en-TW" b="1" dirty="0"/>
              <a:t>Multi-Augmentation Strategy Learning </a:t>
            </a:r>
            <a:br>
              <a:rPr lang="en-TW" b="1" dirty="0"/>
            </a:br>
            <a:r>
              <a:rPr lang="en-TW" b="1" dirty="0">
                <a:solidFill>
                  <a:srgbClr val="C00000"/>
                </a:solidFill>
              </a:rPr>
              <a:t>Experiment Design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BB02125-D42E-294C-9B3F-892E5E1328DD}"/>
              </a:ext>
            </a:extLst>
          </p:cNvPr>
          <p:cNvSpPr txBox="1">
            <a:spLocks/>
          </p:cNvSpPr>
          <p:nvPr/>
        </p:nvSpPr>
        <p:spPr>
          <a:xfrm>
            <a:off x="8675409" y="5877040"/>
            <a:ext cx="3516591" cy="504907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TW" sz="3200" b="1" dirty="0">
                <a:solidFill>
                  <a:srgbClr val="0052D6"/>
                </a:solidFill>
              </a:rPr>
              <a:t>Tran Van Nhiem</a:t>
            </a:r>
          </a:p>
        </p:txBody>
      </p:sp>
    </p:spTree>
    <p:extLst>
      <p:ext uri="{BB962C8B-B14F-4D97-AF65-F5344CB8AC3E}">
        <p14:creationId xmlns:p14="http://schemas.microsoft.com/office/powerpoint/2010/main" val="32627691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F117DF0-19FB-4D17-8614-826A53FC9B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960" b="13744"/>
          <a:stretch/>
        </p:blipFill>
        <p:spPr>
          <a:xfrm>
            <a:off x="3912636" y="0"/>
            <a:ext cx="8019119" cy="6658996"/>
          </a:xfrm>
        </p:spPr>
      </p:pic>
      <p:sp>
        <p:nvSpPr>
          <p:cNvPr id="6" name="Title 4">
            <a:extLst>
              <a:ext uri="{FF2B5EF4-FFF2-40B4-BE49-F238E27FC236}">
                <a16:creationId xmlns:a16="http://schemas.microsoft.com/office/drawing/2014/main" id="{4A640964-768F-44F2-B7BC-B33EC6F01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74647" y="149289"/>
            <a:ext cx="4012165" cy="763879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solidFill>
                  <a:srgbClr val="0052D6"/>
                </a:solidFill>
              </a:rPr>
              <a:t>Tensorboard Profile View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8123CBE-D1B2-4510-81CB-DDAF07E429F1}"/>
              </a:ext>
            </a:extLst>
          </p:cNvPr>
          <p:cNvSpPr/>
          <p:nvPr/>
        </p:nvSpPr>
        <p:spPr>
          <a:xfrm>
            <a:off x="5346441" y="4618653"/>
            <a:ext cx="1418253" cy="204034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BFFF15-563F-4C66-BDAF-3A9D38FB5296}"/>
              </a:ext>
            </a:extLst>
          </p:cNvPr>
          <p:cNvSpPr txBox="1"/>
          <p:nvPr/>
        </p:nvSpPr>
        <p:spPr>
          <a:xfrm>
            <a:off x="475861" y="4404049"/>
            <a:ext cx="34616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 Processing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Taking Huge a mount of time 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181D583-7BDB-4E21-8F75-909090792EBC}"/>
              </a:ext>
            </a:extLst>
          </p:cNvPr>
          <p:cNvSpPr/>
          <p:nvPr/>
        </p:nvSpPr>
        <p:spPr>
          <a:xfrm>
            <a:off x="4655976" y="3032449"/>
            <a:ext cx="3965510" cy="48519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F250B1E-19D1-4083-946A-08FB5EF0567D}"/>
              </a:ext>
            </a:extLst>
          </p:cNvPr>
          <p:cNvCxnSpPr>
            <a:cxnSpLocks/>
            <a:stCxn id="9" idx="1"/>
          </p:cNvCxnSpPr>
          <p:nvPr/>
        </p:nvCxnSpPr>
        <p:spPr>
          <a:xfrm flipH="1" flipV="1">
            <a:off x="2547257" y="2967135"/>
            <a:ext cx="2108719" cy="3079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4BF584F-9EB6-45D0-BDF8-EFE49FB861CB}"/>
              </a:ext>
            </a:extLst>
          </p:cNvPr>
          <p:cNvSpPr txBox="1"/>
          <p:nvPr/>
        </p:nvSpPr>
        <p:spPr>
          <a:xfrm>
            <a:off x="260245" y="2149102"/>
            <a:ext cx="34616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Time GPUs Executing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Taking Huge a mount of time </a:t>
            </a:r>
          </a:p>
        </p:txBody>
      </p:sp>
    </p:spTree>
    <p:extLst>
      <p:ext uri="{BB962C8B-B14F-4D97-AF65-F5344CB8AC3E}">
        <p14:creationId xmlns:p14="http://schemas.microsoft.com/office/powerpoint/2010/main" val="23464895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4F46188-9843-407C-B40D-4CD4421EBA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652" y="2360460"/>
            <a:ext cx="11654696" cy="3707212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B264DD38-AB37-42E9-8F92-0A21CC36A28A}"/>
              </a:ext>
            </a:extLst>
          </p:cNvPr>
          <p:cNvSpPr txBox="1">
            <a:spLocks/>
          </p:cNvSpPr>
          <p:nvPr/>
        </p:nvSpPr>
        <p:spPr>
          <a:xfrm>
            <a:off x="-656968" y="1596581"/>
            <a:ext cx="10515600" cy="7638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0052D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tf.data.Dataset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52D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 Data Parallelism Input Pipeline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DAA6AC3-4D94-C143-961E-3BBAADFE48BF}"/>
              </a:ext>
            </a:extLst>
          </p:cNvPr>
          <p:cNvSpPr txBox="1">
            <a:spLocks/>
          </p:cNvSpPr>
          <p:nvPr/>
        </p:nvSpPr>
        <p:spPr>
          <a:xfrm>
            <a:off x="2943246" y="66580"/>
            <a:ext cx="5952363" cy="8921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4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Building Prepare Data</a:t>
            </a:r>
          </a:p>
        </p:txBody>
      </p:sp>
    </p:spTree>
    <p:extLst>
      <p:ext uri="{BB962C8B-B14F-4D97-AF65-F5344CB8AC3E}">
        <p14:creationId xmlns:p14="http://schemas.microsoft.com/office/powerpoint/2010/main" val="20117926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4582EDC-09D1-1848-8559-28D6E18C3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82304"/>
            <a:ext cx="10515600" cy="783023"/>
          </a:xfrm>
        </p:spPr>
        <p:txBody>
          <a:bodyPr>
            <a:normAutofit fontScale="90000"/>
          </a:bodyPr>
          <a:lstStyle/>
          <a:p>
            <a:pPr algn="ctr"/>
            <a:r>
              <a:rPr lang="en-TW" sz="5400" b="1" dirty="0">
                <a:solidFill>
                  <a:schemeClr val="bg1"/>
                </a:solidFill>
              </a:rPr>
              <a:t>2. Augmentation Strategies Pipeline</a:t>
            </a:r>
          </a:p>
        </p:txBody>
      </p:sp>
    </p:spTree>
    <p:extLst>
      <p:ext uri="{BB962C8B-B14F-4D97-AF65-F5344CB8AC3E}">
        <p14:creationId xmlns:p14="http://schemas.microsoft.com/office/powerpoint/2010/main" val="10765527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76F4E-3446-F447-A824-AC070121BF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990" y="29722"/>
            <a:ext cx="11432060" cy="803155"/>
          </a:xfrm>
        </p:spPr>
        <p:txBody>
          <a:bodyPr/>
          <a:lstStyle/>
          <a:p>
            <a:pPr algn="ctr"/>
            <a:r>
              <a:rPr lang="en-TW" dirty="0">
                <a:solidFill>
                  <a:srgbClr val="002060"/>
                </a:solidFill>
              </a:rPr>
              <a:t>Building Augmentation Pipeline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B0D64E-7880-1F43-971A-1D62898E8B83}"/>
              </a:ext>
            </a:extLst>
          </p:cNvPr>
          <p:cNvSpPr txBox="1"/>
          <p:nvPr/>
        </p:nvSpPr>
        <p:spPr>
          <a:xfrm>
            <a:off x="0" y="2120629"/>
            <a:ext cx="4700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2400" b="0" i="0" u="none" strike="noStrike" kern="1200" cap="none" spc="0" normalizeH="0" baseline="0" noProof="0" dirty="0">
                <a:ln>
                  <a:noFill/>
                </a:ln>
                <a:solidFill>
                  <a:srgbClr val="0052D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Step 1 Defined Data Augmentation Transformations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31D8ED-F252-EF4D-9CBF-9BA38893B93F}"/>
              </a:ext>
            </a:extLst>
          </p:cNvPr>
          <p:cNvSpPr txBox="1"/>
          <p:nvPr/>
        </p:nvSpPr>
        <p:spPr>
          <a:xfrm>
            <a:off x="2611204" y="3796375"/>
            <a:ext cx="61223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2400" b="0" i="0" u="none" strike="noStrike" kern="1200" cap="none" spc="0" normalizeH="0" baseline="0" noProof="0" dirty="0">
                <a:ln>
                  <a:noFill/>
                </a:ln>
                <a:solidFill>
                  <a:srgbClr val="0052D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Step 2 Sequential Apply Augmentation with (Random &amp; Probability Strategy).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344AA8-4416-374C-ABBB-D3E3F510305D}"/>
              </a:ext>
            </a:extLst>
          </p:cNvPr>
          <p:cNvSpPr txBox="1"/>
          <p:nvPr/>
        </p:nvSpPr>
        <p:spPr>
          <a:xfrm>
            <a:off x="6013342" y="2106877"/>
            <a:ext cx="59358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2400" b="0" i="0" u="none" strike="noStrike" kern="1200" cap="none" spc="0" normalizeH="0" baseline="0" noProof="0" dirty="0">
                <a:ln>
                  <a:noFill/>
                </a:ln>
                <a:solidFill>
                  <a:srgbClr val="0052D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Step 3 Implement Augmentation Pipeline with  Preparation &amp; Preprocessing Data pipeline.</a:t>
            </a:r>
          </a:p>
        </p:txBody>
      </p:sp>
    </p:spTree>
    <p:extLst>
      <p:ext uri="{BB962C8B-B14F-4D97-AF65-F5344CB8AC3E}">
        <p14:creationId xmlns:p14="http://schemas.microsoft.com/office/powerpoint/2010/main" val="7942205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76F4E-3446-F447-A824-AC070121BF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708" y="18256"/>
            <a:ext cx="11432060" cy="756660"/>
          </a:xfrm>
        </p:spPr>
        <p:txBody>
          <a:bodyPr/>
          <a:lstStyle/>
          <a:p>
            <a:pPr algn="ctr"/>
            <a:r>
              <a:rPr lang="en-TW" dirty="0">
                <a:solidFill>
                  <a:srgbClr val="0070C0"/>
                </a:solidFill>
              </a:rPr>
              <a:t>Building Augmentation Pipeline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B0D64E-7880-1F43-971A-1D62898E8B83}"/>
              </a:ext>
            </a:extLst>
          </p:cNvPr>
          <p:cNvSpPr txBox="1"/>
          <p:nvPr/>
        </p:nvSpPr>
        <p:spPr>
          <a:xfrm>
            <a:off x="154564" y="933333"/>
            <a:ext cx="7315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800" b="0" i="0" u="none" strike="noStrike" kern="1200" cap="none" spc="0" normalizeH="0" baseline="0" noProof="0" dirty="0">
                <a:ln>
                  <a:noFill/>
                </a:ln>
                <a:solidFill>
                  <a:srgbClr val="0052D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Step 1 Define Data Augmentation </a:t>
            </a:r>
            <a:r>
              <a:rPr kumimoji="0" lang="en-TW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Slected</a:t>
            </a:r>
            <a:r>
              <a:rPr kumimoji="0" lang="en-TW" sz="1800" b="0" i="0" u="none" strike="noStrike" kern="1200" cap="none" spc="0" normalizeH="0" baseline="0" noProof="0" dirty="0">
                <a:ln>
                  <a:noFill/>
                </a:ln>
                <a:solidFill>
                  <a:srgbClr val="0052D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TW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Transformations</a:t>
            </a:r>
            <a:r>
              <a:rPr kumimoji="0" lang="en-TW" sz="1800" b="0" i="0" u="none" strike="noStrike" kern="1200" cap="none" spc="0" normalizeH="0" baseline="0" noProof="0" dirty="0">
                <a:ln>
                  <a:noFill/>
                </a:ln>
                <a:solidFill>
                  <a:srgbClr val="0052D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TW" sz="1800" b="1" i="0" u="none" strike="noStrike" kern="1200" cap="none" spc="0" normalizeH="0" baseline="0" noProof="0" dirty="0">
                <a:ln>
                  <a:noFill/>
                </a:ln>
                <a:solidFill>
                  <a:srgbClr val="0052D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(Self-Supervised)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DB31187-3D74-AE4B-BF45-17810733E4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1555" y="1566617"/>
            <a:ext cx="5350399" cy="99208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00759C7-B209-724E-B4EE-B9308693F1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1554" y="2751504"/>
            <a:ext cx="6706745" cy="99208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2441172-B305-F146-9881-7BBBB2F686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1555" y="3902159"/>
            <a:ext cx="5793347" cy="89216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6072A00-5838-9E44-A0BF-8A25E71942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91554" y="5080791"/>
            <a:ext cx="6037963" cy="806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0735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7B60000-7F8A-4344-B1A8-CBC7C6748B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541" y="2369080"/>
            <a:ext cx="5501019" cy="211984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0E8C566B-548E-E649-9CFF-64F577C79095}"/>
              </a:ext>
            </a:extLst>
          </p:cNvPr>
          <p:cNvSpPr txBox="1">
            <a:spLocks/>
          </p:cNvSpPr>
          <p:nvPr/>
        </p:nvSpPr>
        <p:spPr>
          <a:xfrm>
            <a:off x="578708" y="18256"/>
            <a:ext cx="11432060" cy="7566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4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Building Augmentation Pipeline</a:t>
            </a:r>
            <a:endParaRPr kumimoji="0" lang="en-TW" sz="44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7080A4-3465-A744-B19A-55CF730A2FAA}"/>
              </a:ext>
            </a:extLst>
          </p:cNvPr>
          <p:cNvSpPr txBox="1"/>
          <p:nvPr/>
        </p:nvSpPr>
        <p:spPr>
          <a:xfrm>
            <a:off x="201059" y="1018000"/>
            <a:ext cx="7315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Step 1 </a:t>
            </a:r>
            <a:r>
              <a:rPr kumimoji="0" lang="en-TW" sz="1800" b="0" i="0" u="none" strike="noStrike" kern="1200" cap="none" spc="0" normalizeH="0" baseline="0" noProof="0" dirty="0">
                <a:ln>
                  <a:noFill/>
                </a:ln>
                <a:solidFill>
                  <a:srgbClr val="0052D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Define Data Augmentation </a:t>
            </a:r>
            <a:r>
              <a:rPr kumimoji="0" lang="en-TW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Slected</a:t>
            </a:r>
            <a:r>
              <a:rPr kumimoji="0" lang="en-TW" sz="1800" b="0" i="0" u="none" strike="noStrike" kern="1200" cap="none" spc="0" normalizeH="0" baseline="0" noProof="0" dirty="0">
                <a:ln>
                  <a:noFill/>
                </a:ln>
                <a:solidFill>
                  <a:srgbClr val="0052D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TW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Transformations</a:t>
            </a:r>
            <a:r>
              <a:rPr kumimoji="0" lang="en-TW" sz="1800" b="0" i="0" u="none" strike="noStrike" kern="1200" cap="none" spc="0" normalizeH="0" baseline="0" noProof="0" dirty="0">
                <a:ln>
                  <a:noFill/>
                </a:ln>
                <a:solidFill>
                  <a:srgbClr val="0052D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TW" sz="1800" b="1" i="0" u="none" strike="noStrike" kern="1200" cap="none" spc="0" normalizeH="0" baseline="0" noProof="0" dirty="0">
                <a:ln>
                  <a:noFill/>
                </a:ln>
                <a:solidFill>
                  <a:srgbClr val="0052D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(Self-Supervised)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790E362-B7FB-154D-A51B-6CB2AB702C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7202" y="2369080"/>
            <a:ext cx="5369997" cy="349486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77A6F16-731A-6E47-A46B-9EBF777C16B9}"/>
              </a:ext>
            </a:extLst>
          </p:cNvPr>
          <p:cNvSpPr txBox="1"/>
          <p:nvPr/>
        </p:nvSpPr>
        <p:spPr>
          <a:xfrm>
            <a:off x="1607091" y="1911880"/>
            <a:ext cx="3029918" cy="371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Random Cropping Strategy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C75E08-9744-D54A-A9EA-3CA661A9EBFF}"/>
              </a:ext>
            </a:extLst>
          </p:cNvPr>
          <p:cNvSpPr txBox="1"/>
          <p:nvPr/>
        </p:nvSpPr>
        <p:spPr>
          <a:xfrm>
            <a:off x="7958813" y="1855052"/>
            <a:ext cx="3861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Inception Style Cropping Strategy</a:t>
            </a:r>
          </a:p>
        </p:txBody>
      </p:sp>
    </p:spTree>
    <p:extLst>
      <p:ext uri="{BB962C8B-B14F-4D97-AF65-F5344CB8AC3E}">
        <p14:creationId xmlns:p14="http://schemas.microsoft.com/office/powerpoint/2010/main" val="13154339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E42C7411-32B5-464D-92C0-3B4DDD2932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708" y="18256"/>
            <a:ext cx="11432060" cy="756660"/>
          </a:xfrm>
        </p:spPr>
        <p:txBody>
          <a:bodyPr/>
          <a:lstStyle/>
          <a:p>
            <a:pPr algn="ctr"/>
            <a:r>
              <a:rPr lang="en-TW" dirty="0">
                <a:solidFill>
                  <a:srgbClr val="0070C0"/>
                </a:solidFill>
              </a:rPr>
              <a:t>Building Augmentation Pipeline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6B8B3D-EBD8-3341-A5EB-FA08112AEAFE}"/>
              </a:ext>
            </a:extLst>
          </p:cNvPr>
          <p:cNvSpPr txBox="1"/>
          <p:nvPr/>
        </p:nvSpPr>
        <p:spPr>
          <a:xfrm>
            <a:off x="176414" y="1190108"/>
            <a:ext cx="76425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20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Step 2 </a:t>
            </a:r>
            <a:r>
              <a:rPr kumimoji="0" lang="en-TW" sz="2000" b="0" i="0" u="none" strike="noStrike" kern="1200" cap="none" spc="0" normalizeH="0" baseline="0" noProof="0" dirty="0">
                <a:ln>
                  <a:noFill/>
                </a:ln>
                <a:solidFill>
                  <a:srgbClr val="0052D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Sequential Apply Augmentation (</a:t>
            </a:r>
            <a:r>
              <a:rPr kumimoji="0" lang="en-TW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Random &amp; Probability)</a:t>
            </a:r>
            <a:endParaRPr kumimoji="0" lang="en-TW" sz="2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564E503-4583-0D45-8A7F-4DD4130B45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1" y="2303869"/>
            <a:ext cx="8308622" cy="1255670"/>
          </a:xfrm>
          <a:prstGeom prst="rect">
            <a:avLst/>
          </a:prstGeom>
        </p:spPr>
      </p:pic>
      <p:sp>
        <p:nvSpPr>
          <p:cNvPr id="15" name="Rectangle 1">
            <a:extLst>
              <a:ext uri="{FF2B5EF4-FFF2-40B4-BE49-F238E27FC236}">
                <a16:creationId xmlns:a16="http://schemas.microsoft.com/office/drawing/2014/main" id="{9AA5679F-6BBB-3241-BD10-6F324B6722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43550" y="182562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br>
              <a:rPr kumimoji="0" lang="en-TW" altLang="en-TW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</a:br>
            <a:endParaRPr kumimoji="0" lang="en-TW" altLang="en-TW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D1B2DFC-853A-084D-AD40-EDED3E72FF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1" y="4037782"/>
            <a:ext cx="8563992" cy="2198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8093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76F4E-3446-F447-A824-AC070121BF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714" y="98523"/>
            <a:ext cx="11432060" cy="646331"/>
          </a:xfrm>
        </p:spPr>
        <p:txBody>
          <a:bodyPr>
            <a:normAutofit fontScale="90000"/>
          </a:bodyPr>
          <a:lstStyle/>
          <a:p>
            <a:pPr algn="ctr"/>
            <a:r>
              <a:rPr lang="en-TW" dirty="0">
                <a:solidFill>
                  <a:srgbClr val="0070C0"/>
                </a:solidFill>
              </a:rPr>
              <a:t>Building Augmentation Pipeline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344AA8-4416-374C-ABBB-D3E3F510305D}"/>
              </a:ext>
            </a:extLst>
          </p:cNvPr>
          <p:cNvSpPr txBox="1"/>
          <p:nvPr/>
        </p:nvSpPr>
        <p:spPr>
          <a:xfrm>
            <a:off x="372514" y="1206055"/>
            <a:ext cx="8823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Step 3 </a:t>
            </a:r>
            <a:r>
              <a:rPr kumimoji="0" lang="en-TW" sz="1800" b="0" i="0" u="none" strike="noStrike" kern="1200" cap="none" spc="0" normalizeH="0" baseline="0" noProof="0" dirty="0">
                <a:ln>
                  <a:noFill/>
                </a:ln>
                <a:solidFill>
                  <a:srgbClr val="0052D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Implement Augmentation Pipeline with  Preparation &amp; Preprocessing Data pipeline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1196FAA-090B-B64E-A471-5936F69F6E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5131" y="4042021"/>
            <a:ext cx="8481134" cy="201827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542D0D9-9169-B340-B49E-6F91967028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714" y="2159000"/>
            <a:ext cx="5298152" cy="159582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FDB2BA9-C277-5542-9F3C-97CF5E28165A}"/>
              </a:ext>
            </a:extLst>
          </p:cNvPr>
          <p:cNvSpPr txBox="1"/>
          <p:nvPr/>
        </p:nvSpPr>
        <p:spPr>
          <a:xfrm>
            <a:off x="458197" y="1677913"/>
            <a:ext cx="873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Building Python Custome Processing Function (</a:t>
            </a:r>
            <a:r>
              <a:rPr kumimoji="0" lang="en-TW" sz="1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Added to tf.data.Dataset pipeline</a:t>
            </a:r>
            <a:r>
              <a:rPr kumimoji="0" lang="en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892F56E-19A3-8147-B105-D9A850C901D1}"/>
              </a:ext>
            </a:extLst>
          </p:cNvPr>
          <p:cNvSpPr/>
          <p:nvPr/>
        </p:nvSpPr>
        <p:spPr>
          <a:xfrm>
            <a:off x="601133" y="2060602"/>
            <a:ext cx="3259667" cy="3693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0" name="Curved Connector 9">
            <a:extLst>
              <a:ext uri="{FF2B5EF4-FFF2-40B4-BE49-F238E27FC236}">
                <a16:creationId xmlns:a16="http://schemas.microsoft.com/office/drawing/2014/main" id="{7712FEFF-58E3-5542-9FD8-86D6976DE0F3}"/>
              </a:ext>
            </a:extLst>
          </p:cNvPr>
          <p:cNvCxnSpPr>
            <a:stCxn id="4" idx="3"/>
          </p:cNvCxnSpPr>
          <p:nvPr/>
        </p:nvCxnSpPr>
        <p:spPr>
          <a:xfrm>
            <a:off x="3860800" y="2245268"/>
            <a:ext cx="762000" cy="2453732"/>
          </a:xfrm>
          <a:prstGeom prst="curved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27628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1F1481C-CF60-7944-BE9A-4ACD1822E3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1195" y="2663482"/>
            <a:ext cx="10515600" cy="1325563"/>
          </a:xfrm>
        </p:spPr>
        <p:txBody>
          <a:bodyPr/>
          <a:lstStyle/>
          <a:p>
            <a:pPr algn="ctr"/>
            <a:r>
              <a:rPr lang="en-TW" dirty="0">
                <a:solidFill>
                  <a:srgbClr val="002060"/>
                </a:solidFill>
              </a:rPr>
              <a:t>Building Heuristic Augmentation Pipeline</a:t>
            </a:r>
          </a:p>
        </p:txBody>
      </p:sp>
    </p:spTree>
    <p:extLst>
      <p:ext uri="{BB962C8B-B14F-4D97-AF65-F5344CB8AC3E}">
        <p14:creationId xmlns:p14="http://schemas.microsoft.com/office/powerpoint/2010/main" val="566876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15028EF-C29C-E847-A728-1416EB497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179" y="2392633"/>
            <a:ext cx="11751732" cy="1310122"/>
          </a:xfrm>
        </p:spPr>
        <p:txBody>
          <a:bodyPr>
            <a:normAutofit/>
          </a:bodyPr>
          <a:lstStyle/>
          <a:p>
            <a:r>
              <a:rPr lang="en-TW" dirty="0"/>
              <a:t>Demonstration Building SimCLR Data Augmentation </a:t>
            </a:r>
          </a:p>
        </p:txBody>
      </p:sp>
    </p:spTree>
    <p:extLst>
      <p:ext uri="{BB962C8B-B14F-4D97-AF65-F5344CB8AC3E}">
        <p14:creationId xmlns:p14="http://schemas.microsoft.com/office/powerpoint/2010/main" val="34266051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15E2A-1489-8848-86B3-D9166BA315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905" y="135948"/>
            <a:ext cx="10515600" cy="564773"/>
          </a:xfrm>
        </p:spPr>
        <p:txBody>
          <a:bodyPr>
            <a:normAutofit fontScale="90000"/>
          </a:bodyPr>
          <a:lstStyle/>
          <a:p>
            <a:pPr algn="ctr"/>
            <a:r>
              <a:rPr lang="en-TW" dirty="0">
                <a:solidFill>
                  <a:srgbClr val="FF0000"/>
                </a:solidFill>
              </a:rPr>
              <a:t>End_To_End Pipeline Design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2D28E3-2882-1B4F-A178-50673CFDC7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20348" y="1172816"/>
            <a:ext cx="9906000" cy="5108713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200000"/>
              </a:lnSpc>
            </a:pPr>
            <a:r>
              <a:rPr lang="en-TW" dirty="0"/>
              <a:t>Data Preparation &amp; Preprocessing </a:t>
            </a:r>
          </a:p>
          <a:p>
            <a:pPr>
              <a:lnSpc>
                <a:spcPct val="200000"/>
              </a:lnSpc>
            </a:pPr>
            <a:r>
              <a:rPr lang="en-TW" dirty="0"/>
              <a:t>Augmentation Strategies Pipeline (Self-Supervised)</a:t>
            </a:r>
          </a:p>
          <a:p>
            <a:pPr>
              <a:lnSpc>
                <a:spcPct val="200000"/>
              </a:lnSpc>
            </a:pPr>
            <a:r>
              <a:rPr lang="en-TW" dirty="0"/>
              <a:t>Building Neural Net Architectures </a:t>
            </a:r>
          </a:p>
          <a:p>
            <a:pPr>
              <a:lnSpc>
                <a:spcPct val="200000"/>
              </a:lnSpc>
            </a:pPr>
            <a:r>
              <a:rPr lang="en-TW" dirty="0"/>
              <a:t>Self-Supervised Frameworks </a:t>
            </a:r>
          </a:p>
          <a:p>
            <a:pPr>
              <a:lnSpc>
                <a:spcPct val="200000"/>
              </a:lnSpc>
            </a:pPr>
            <a:r>
              <a:rPr lang="en-TW" dirty="0"/>
              <a:t>Experiment Tracking – Visualization &amp; Others </a:t>
            </a:r>
          </a:p>
          <a:p>
            <a:pPr>
              <a:lnSpc>
                <a:spcPct val="200000"/>
              </a:lnSpc>
            </a:pPr>
            <a:r>
              <a:rPr lang="en-TW" dirty="0"/>
              <a:t>Evaluation the Result and Benchmark on different Downstream tasks</a:t>
            </a:r>
          </a:p>
        </p:txBody>
      </p:sp>
    </p:spTree>
    <p:extLst>
      <p:ext uri="{BB962C8B-B14F-4D97-AF65-F5344CB8AC3E}">
        <p14:creationId xmlns:p14="http://schemas.microsoft.com/office/powerpoint/2010/main" val="20152351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55E95C-5EFF-6743-8AE9-01CB44AFE4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3567"/>
            <a:ext cx="10515600" cy="759340"/>
          </a:xfrm>
        </p:spPr>
        <p:txBody>
          <a:bodyPr/>
          <a:lstStyle/>
          <a:p>
            <a:pPr algn="ctr"/>
            <a:r>
              <a:rPr lang="en-TW" dirty="0"/>
              <a:t>SimCLR Data Augmentation Pipeline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2000B1-AA5E-634F-8233-89E5723460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129" y="1168492"/>
            <a:ext cx="9517552" cy="4780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1931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36DE6F4-81AE-2548-B8D3-83E7798F87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365" y="1338265"/>
            <a:ext cx="7081420" cy="460868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4BC22BF-5E85-2643-A437-A4A5F8ED624D}"/>
              </a:ext>
            </a:extLst>
          </p:cNvPr>
          <p:cNvSpPr txBox="1"/>
          <p:nvPr/>
        </p:nvSpPr>
        <p:spPr>
          <a:xfrm>
            <a:off x="8078926" y="2144678"/>
            <a:ext cx="32748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W" sz="2000" b="1" dirty="0">
                <a:solidFill>
                  <a:srgbClr val="FF0000"/>
                </a:solidFill>
              </a:rPr>
              <a:t>Noted Only For Global Views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8EDEBCE-3AFD-CE46-8E6D-C6A2595E5BEF}"/>
              </a:ext>
            </a:extLst>
          </p:cNvPr>
          <p:cNvSpPr txBox="1">
            <a:spLocks/>
          </p:cNvSpPr>
          <p:nvPr/>
        </p:nvSpPr>
        <p:spPr>
          <a:xfrm>
            <a:off x="838200" y="123567"/>
            <a:ext cx="10515600" cy="7593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TW" dirty="0"/>
              <a:t>SimCLR Data Augmentation Pipeline</a:t>
            </a:r>
          </a:p>
        </p:txBody>
      </p:sp>
    </p:spTree>
    <p:extLst>
      <p:ext uri="{BB962C8B-B14F-4D97-AF65-F5344CB8AC3E}">
        <p14:creationId xmlns:p14="http://schemas.microsoft.com/office/powerpoint/2010/main" val="20442920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D1D52B5-06EF-414B-ACED-11D0699FF1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36" y="3396381"/>
            <a:ext cx="7267113" cy="3121014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750C3AE5-C8EE-444C-A613-B5660CF5E481}"/>
              </a:ext>
            </a:extLst>
          </p:cNvPr>
          <p:cNvSpPr txBox="1">
            <a:spLocks/>
          </p:cNvSpPr>
          <p:nvPr/>
        </p:nvSpPr>
        <p:spPr>
          <a:xfrm>
            <a:off x="749423" y="0"/>
            <a:ext cx="10515600" cy="7593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TW" dirty="0"/>
              <a:t>SimCLR Data Augmentation Pipeline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D46F29A-7116-784C-BA88-0B6CA94C29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36" y="882907"/>
            <a:ext cx="6646414" cy="1706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5340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D1D52B5-06EF-414B-ACED-11D0699FF1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697" y="4365096"/>
            <a:ext cx="5316987" cy="2283492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750C3AE5-C8EE-444C-A613-B5660CF5E481}"/>
              </a:ext>
            </a:extLst>
          </p:cNvPr>
          <p:cNvSpPr txBox="1">
            <a:spLocks/>
          </p:cNvSpPr>
          <p:nvPr/>
        </p:nvSpPr>
        <p:spPr>
          <a:xfrm>
            <a:off x="749423" y="0"/>
            <a:ext cx="10515600" cy="7593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TW" dirty="0"/>
              <a:t>SimCLR Data Augmentation Pipeline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7FD6FB1-8D2C-AF42-8E65-654260EC30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0" y="1285561"/>
            <a:ext cx="7859697" cy="2414685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EF36FCE-B9F2-9845-A4E8-2155309944E7}"/>
              </a:ext>
            </a:extLst>
          </p:cNvPr>
          <p:cNvCxnSpPr>
            <a:cxnSpLocks/>
          </p:cNvCxnSpPr>
          <p:nvPr/>
        </p:nvCxnSpPr>
        <p:spPr>
          <a:xfrm flipV="1">
            <a:off x="3675355" y="2716567"/>
            <a:ext cx="2959963" cy="17666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B7A2E8CE-E56A-FB41-AC18-B010978F5B69}"/>
              </a:ext>
            </a:extLst>
          </p:cNvPr>
          <p:cNvSpPr/>
          <p:nvPr/>
        </p:nvSpPr>
        <p:spPr>
          <a:xfrm>
            <a:off x="159798" y="4270159"/>
            <a:ext cx="3577701" cy="43500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40499358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F17D98F-B95E-EC40-8EBE-CDFF6BC4DA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2088" y="524519"/>
            <a:ext cx="8737099" cy="20606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25F53B2-7FBB-B347-8E18-597778B0FD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7630" y="2718474"/>
            <a:ext cx="8802641" cy="1807503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38CBFEB-4418-974E-9A07-A5C271F9FCE6}"/>
              </a:ext>
            </a:extLst>
          </p:cNvPr>
          <p:cNvSpPr txBox="1">
            <a:spLocks/>
          </p:cNvSpPr>
          <p:nvPr/>
        </p:nvSpPr>
        <p:spPr>
          <a:xfrm>
            <a:off x="749423" y="0"/>
            <a:ext cx="10515600" cy="7593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TW" dirty="0"/>
              <a:t>SimCLR Data Augmentation Pipeline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5232933-D8A8-0A4F-89B9-48B026A249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5304" y="4777858"/>
            <a:ext cx="8984967" cy="1807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733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15028EF-C29C-E847-A728-1416EB497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134" y="2055281"/>
            <a:ext cx="11751732" cy="1310122"/>
          </a:xfrm>
        </p:spPr>
        <p:txBody>
          <a:bodyPr>
            <a:normAutofit/>
          </a:bodyPr>
          <a:lstStyle/>
          <a:p>
            <a:pPr algn="ctr"/>
            <a:r>
              <a:rPr lang="en-TW" dirty="0"/>
              <a:t>Demonstration Building </a:t>
            </a:r>
            <a:br>
              <a:rPr lang="en-TW" dirty="0"/>
            </a:br>
            <a:r>
              <a:rPr lang="en-TW" dirty="0"/>
              <a:t>RandAugment &amp; Auto-Augmentation </a:t>
            </a:r>
          </a:p>
        </p:txBody>
      </p:sp>
    </p:spTree>
    <p:extLst>
      <p:ext uri="{BB962C8B-B14F-4D97-AF65-F5344CB8AC3E}">
        <p14:creationId xmlns:p14="http://schemas.microsoft.com/office/powerpoint/2010/main" val="35550103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D44DFA-B313-3D4C-9C3F-65C59D4F29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0462"/>
            <a:ext cx="10515600" cy="593066"/>
          </a:xfrm>
        </p:spPr>
        <p:txBody>
          <a:bodyPr>
            <a:normAutofit fontScale="90000"/>
          </a:bodyPr>
          <a:lstStyle/>
          <a:p>
            <a:pPr algn="ctr"/>
            <a:r>
              <a:rPr lang="en-TW" dirty="0"/>
              <a:t>RandAugment -- Augmentation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6ADC88F-9E4E-E84D-850C-DFF9270C2B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581" y="4634723"/>
            <a:ext cx="8669869" cy="201383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B9D982B-1D05-8C41-8817-F18F2C5201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581" y="1789542"/>
            <a:ext cx="8372218" cy="201383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B7CB01D-C7F6-C546-A406-2E0FA8255CFF}"/>
              </a:ext>
            </a:extLst>
          </p:cNvPr>
          <p:cNvSpPr txBox="1"/>
          <p:nvPr/>
        </p:nvSpPr>
        <p:spPr>
          <a:xfrm>
            <a:off x="136581" y="1370783"/>
            <a:ext cx="4534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W" b="1" dirty="0"/>
              <a:t>Version 1 with 16 different Transformations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B2B79F3-F348-8F46-A879-FDC5C47FCCC2}"/>
              </a:ext>
            </a:extLst>
          </p:cNvPr>
          <p:cNvSpPr txBox="1"/>
          <p:nvPr/>
        </p:nvSpPr>
        <p:spPr>
          <a:xfrm>
            <a:off x="136581" y="4167529"/>
            <a:ext cx="4534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W" b="1" dirty="0"/>
              <a:t>Version 2 with 22 different Transformations</a:t>
            </a:r>
          </a:p>
        </p:txBody>
      </p:sp>
    </p:spTree>
    <p:extLst>
      <p:ext uri="{BB962C8B-B14F-4D97-AF65-F5344CB8AC3E}">
        <p14:creationId xmlns:p14="http://schemas.microsoft.com/office/powerpoint/2010/main" val="16801025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76A9168-9A34-BE4A-93AE-71093E1403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051" b="2696"/>
          <a:stretch/>
        </p:blipFill>
        <p:spPr>
          <a:xfrm>
            <a:off x="2156178" y="503237"/>
            <a:ext cx="6468533" cy="5754864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7D368EC9-FF59-004B-A8CF-0B54138704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3567"/>
            <a:ext cx="10515600" cy="759340"/>
          </a:xfrm>
        </p:spPr>
        <p:txBody>
          <a:bodyPr/>
          <a:lstStyle/>
          <a:p>
            <a:r>
              <a:rPr lang="en-TW" dirty="0">
                <a:solidFill>
                  <a:srgbClr val="0070C0"/>
                </a:solidFill>
              </a:rPr>
              <a:t>RandAugment Data Augmentation Pipeline</a:t>
            </a:r>
          </a:p>
        </p:txBody>
      </p:sp>
    </p:spTree>
    <p:extLst>
      <p:ext uri="{BB962C8B-B14F-4D97-AF65-F5344CB8AC3E}">
        <p14:creationId xmlns:p14="http://schemas.microsoft.com/office/powerpoint/2010/main" val="28165335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B5759AE-1770-4242-AAF7-F16CFA0FCE7C}"/>
              </a:ext>
            </a:extLst>
          </p:cNvPr>
          <p:cNvSpPr txBox="1">
            <a:spLocks/>
          </p:cNvSpPr>
          <p:nvPr/>
        </p:nvSpPr>
        <p:spPr>
          <a:xfrm>
            <a:off x="766440" y="855691"/>
            <a:ext cx="11425560" cy="10908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solidFill>
                  <a:srgbClr val="0070C0"/>
                </a:solidFill>
              </a:rPr>
              <a:t>Multi-Crops [Global &amp; Local ] </a:t>
            </a:r>
            <a:r>
              <a:rPr lang="en-US" sz="4000" dirty="0">
                <a:solidFill>
                  <a:srgbClr val="0070C0"/>
                </a:solidFill>
                <a:sym typeface="Wingdings" pitchFamily="2" charset="2"/>
              </a:rPr>
              <a:t> </a:t>
            </a:r>
            <a:r>
              <a:rPr lang="en-US" sz="4000" dirty="0" err="1">
                <a:solidFill>
                  <a:srgbClr val="0070C0"/>
                </a:solidFill>
                <a:sym typeface="Wingdings" pitchFamily="2" charset="2"/>
              </a:rPr>
              <a:t>RandAugment</a:t>
            </a:r>
            <a:r>
              <a:rPr lang="en-US" sz="4000" dirty="0">
                <a:solidFill>
                  <a:srgbClr val="0070C0"/>
                </a:solidFill>
              </a:rPr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3ACEBB-3140-7544-8518-EE08D25A44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973" y="2380681"/>
            <a:ext cx="4074709" cy="2292919"/>
          </a:xfrm>
          <a:prstGeom prst="rect">
            <a:avLst/>
          </a:prstGeom>
        </p:spPr>
      </p:pic>
      <p:sp>
        <p:nvSpPr>
          <p:cNvPr id="6" name="TextBox 5">
            <a:hlinkClick r:id="rId3"/>
            <a:extLst>
              <a:ext uri="{FF2B5EF4-FFF2-40B4-BE49-F238E27FC236}">
                <a16:creationId xmlns:a16="http://schemas.microsoft.com/office/drawing/2014/main" id="{522A66FF-CA5A-4748-B734-5C033948803F}"/>
              </a:ext>
            </a:extLst>
          </p:cNvPr>
          <p:cNvSpPr txBox="1"/>
          <p:nvPr/>
        </p:nvSpPr>
        <p:spPr>
          <a:xfrm>
            <a:off x="2676327" y="5632977"/>
            <a:ext cx="2752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Image source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E465E221-F813-4B41-A97B-6D5C8D474646}"/>
              </a:ext>
            </a:extLst>
          </p:cNvPr>
          <p:cNvSpPr/>
          <p:nvPr/>
        </p:nvSpPr>
        <p:spPr>
          <a:xfrm>
            <a:off x="2190044" y="1715911"/>
            <a:ext cx="8365067" cy="3499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8C34B8D-9A50-5D47-AD7E-FBA3A9E0A2F5}"/>
              </a:ext>
            </a:extLst>
          </p:cNvPr>
          <p:cNvSpPr txBox="1"/>
          <p:nvPr/>
        </p:nvSpPr>
        <p:spPr>
          <a:xfrm>
            <a:off x="8082845" y="2196015"/>
            <a:ext cx="20771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 err="1">
                <a:solidFill>
                  <a:srgbClr val="0070C0"/>
                </a:solidFill>
                <a:sym typeface="Wingdings" pitchFamily="2" charset="2"/>
              </a:rPr>
              <a:t>RandAugment</a:t>
            </a:r>
            <a:endParaRPr lang="en-TW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73CB549-DA32-4444-96CB-8ECDCA04EB9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2051" t="34867" b="7020"/>
          <a:stretch/>
        </p:blipFill>
        <p:spPr>
          <a:xfrm>
            <a:off x="6162583" y="2695495"/>
            <a:ext cx="5390444" cy="2864135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C595EA4F-5EF5-054E-AD3E-101B710BA7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3567"/>
            <a:ext cx="10515600" cy="759340"/>
          </a:xfrm>
        </p:spPr>
        <p:txBody>
          <a:bodyPr/>
          <a:lstStyle/>
          <a:p>
            <a:r>
              <a:rPr lang="en-TW" dirty="0">
                <a:solidFill>
                  <a:srgbClr val="0070C0"/>
                </a:solidFill>
              </a:rPr>
              <a:t>RandAugment Data Augmentation Pipeline</a:t>
            </a:r>
          </a:p>
        </p:txBody>
      </p:sp>
    </p:spTree>
    <p:extLst>
      <p:ext uri="{BB962C8B-B14F-4D97-AF65-F5344CB8AC3E}">
        <p14:creationId xmlns:p14="http://schemas.microsoft.com/office/powerpoint/2010/main" val="28881426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6DA2B09-E9E8-D64F-AA78-EB29EAC748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0461"/>
            <a:ext cx="10515600" cy="1168781"/>
          </a:xfrm>
        </p:spPr>
        <p:txBody>
          <a:bodyPr>
            <a:normAutofit fontScale="90000"/>
          </a:bodyPr>
          <a:lstStyle/>
          <a:p>
            <a:pPr algn="ctr"/>
            <a:r>
              <a:rPr lang="en-TW" dirty="0"/>
              <a:t>Global/Local Views + RandAugment -- Augmentation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C72DB4E-C0D5-9D44-8EDB-BFA09B0013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801" y="1696241"/>
            <a:ext cx="11554397" cy="4704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9106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0CEFD70-2658-8449-90F2-CF00BE359B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4438" y="2693267"/>
            <a:ext cx="10515600" cy="813225"/>
          </a:xfrm>
        </p:spPr>
        <p:txBody>
          <a:bodyPr>
            <a:normAutofit fontScale="90000"/>
          </a:bodyPr>
          <a:lstStyle/>
          <a:p>
            <a:pPr algn="ctr"/>
            <a:r>
              <a:rPr lang="en-TW" sz="4800" b="1" dirty="0">
                <a:solidFill>
                  <a:schemeClr val="bg1"/>
                </a:solidFill>
              </a:rPr>
              <a:t>1. Data Preparation &amp; Preprocessing Pipeline</a:t>
            </a:r>
          </a:p>
        </p:txBody>
      </p:sp>
    </p:spTree>
    <p:extLst>
      <p:ext uri="{BB962C8B-B14F-4D97-AF65-F5344CB8AC3E}">
        <p14:creationId xmlns:p14="http://schemas.microsoft.com/office/powerpoint/2010/main" val="10180907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80BE7FD-0CD5-4240-A7AD-9E92B7178A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35" y="2388435"/>
            <a:ext cx="5720883" cy="29269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2CF3914-1354-6D49-A0C8-2A56BCF8C3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250518"/>
            <a:ext cx="6021665" cy="333473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96313B7-E18B-E047-AF90-4684C3CFACBB}"/>
              </a:ext>
            </a:extLst>
          </p:cNvPr>
          <p:cNvSpPr txBox="1"/>
          <p:nvPr/>
        </p:nvSpPr>
        <p:spPr>
          <a:xfrm>
            <a:off x="395416" y="1690688"/>
            <a:ext cx="3558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W" dirty="0"/>
              <a:t>Apply for Single Image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E07AA2-E2C7-4F4A-A7DB-16E0CFA66A50}"/>
              </a:ext>
            </a:extLst>
          </p:cNvPr>
          <p:cNvSpPr txBox="1"/>
          <p:nvPr/>
        </p:nvSpPr>
        <p:spPr>
          <a:xfrm>
            <a:off x="7795054" y="1785937"/>
            <a:ext cx="3558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W" dirty="0"/>
              <a:t>Apply for Mini Batch Image 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6F4120E5-BFBF-0246-9C74-07644D993F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0462"/>
            <a:ext cx="10515600" cy="593066"/>
          </a:xfrm>
        </p:spPr>
        <p:txBody>
          <a:bodyPr>
            <a:normAutofit fontScale="90000"/>
          </a:bodyPr>
          <a:lstStyle/>
          <a:p>
            <a:pPr algn="ctr"/>
            <a:r>
              <a:rPr lang="en-TW" dirty="0"/>
              <a:t>RandAugment – (Images-Batches)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32736556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80BE7FD-0CD5-4240-A7AD-9E92B7178A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35" y="2388435"/>
            <a:ext cx="5720883" cy="29269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2CF3914-1354-6D49-A0C8-2A56BCF8C3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250518"/>
            <a:ext cx="6021665" cy="333473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96313B7-E18B-E047-AF90-4684C3CFACBB}"/>
              </a:ext>
            </a:extLst>
          </p:cNvPr>
          <p:cNvSpPr txBox="1"/>
          <p:nvPr/>
        </p:nvSpPr>
        <p:spPr>
          <a:xfrm>
            <a:off x="395416" y="1690688"/>
            <a:ext cx="3558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W" dirty="0"/>
              <a:t>Apply for Single Image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E07AA2-E2C7-4F4A-A7DB-16E0CFA66A50}"/>
              </a:ext>
            </a:extLst>
          </p:cNvPr>
          <p:cNvSpPr txBox="1"/>
          <p:nvPr/>
        </p:nvSpPr>
        <p:spPr>
          <a:xfrm>
            <a:off x="7795054" y="1785937"/>
            <a:ext cx="3558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W" dirty="0"/>
              <a:t>Apply for Mini Batch Image 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6F4120E5-BFBF-0246-9C74-07644D993F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0462"/>
            <a:ext cx="10515600" cy="593066"/>
          </a:xfrm>
        </p:spPr>
        <p:txBody>
          <a:bodyPr>
            <a:normAutofit fontScale="90000"/>
          </a:bodyPr>
          <a:lstStyle/>
          <a:p>
            <a:pPr algn="ctr"/>
            <a:r>
              <a:rPr lang="en-TW" dirty="0"/>
              <a:t>RandAugment – (Images-Batches)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15057610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15028EF-C29C-E847-A728-1416EB497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134" y="2055281"/>
            <a:ext cx="11751732" cy="1310122"/>
          </a:xfrm>
        </p:spPr>
        <p:txBody>
          <a:bodyPr>
            <a:normAutofit/>
          </a:bodyPr>
          <a:lstStyle/>
          <a:p>
            <a:pPr algn="ctr"/>
            <a:r>
              <a:rPr lang="en-TW" dirty="0"/>
              <a:t>Demonstration Building </a:t>
            </a:r>
            <a:br>
              <a:rPr lang="en-TW" dirty="0"/>
            </a:br>
            <a:r>
              <a:rPr lang="en-TW" dirty="0"/>
              <a:t>AutoAugment Pipeline</a:t>
            </a:r>
          </a:p>
        </p:txBody>
      </p:sp>
    </p:spTree>
    <p:extLst>
      <p:ext uri="{BB962C8B-B14F-4D97-AF65-F5344CB8AC3E}">
        <p14:creationId xmlns:p14="http://schemas.microsoft.com/office/powerpoint/2010/main" val="16608249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D44DFA-B313-3D4C-9C3F-65C59D4F29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615536"/>
          </a:xfrm>
        </p:spPr>
        <p:txBody>
          <a:bodyPr>
            <a:normAutofit fontScale="90000"/>
          </a:bodyPr>
          <a:lstStyle/>
          <a:p>
            <a:pPr algn="ctr"/>
            <a:r>
              <a:rPr lang="en-TW" dirty="0">
                <a:solidFill>
                  <a:srgbClr val="0052D6"/>
                </a:solidFill>
              </a:rPr>
              <a:t>Auto-Augmentation -- Augmentation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C8B3867-2BD3-AA41-8355-1BEE3F8BFC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480" y="1003036"/>
            <a:ext cx="4200426" cy="543546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2C78BEC-8471-994F-8159-9F01EE14C4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7792" y="1249313"/>
            <a:ext cx="5670728" cy="4359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8818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B5759AE-1770-4242-AAF7-F16CFA0FCE7C}"/>
              </a:ext>
            </a:extLst>
          </p:cNvPr>
          <p:cNvSpPr txBox="1">
            <a:spLocks/>
          </p:cNvSpPr>
          <p:nvPr/>
        </p:nvSpPr>
        <p:spPr>
          <a:xfrm>
            <a:off x="766440" y="855691"/>
            <a:ext cx="11425560" cy="10908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solidFill>
                  <a:srgbClr val="0070C0"/>
                </a:solidFill>
              </a:rPr>
              <a:t>Multi-Crops [Global &amp; Local ] </a:t>
            </a:r>
            <a:r>
              <a:rPr lang="en-US" sz="4000" dirty="0">
                <a:solidFill>
                  <a:srgbClr val="0070C0"/>
                </a:solidFill>
                <a:sym typeface="Wingdings" pitchFamily="2" charset="2"/>
              </a:rPr>
              <a:t> </a:t>
            </a:r>
            <a:r>
              <a:rPr lang="en-US" sz="4000" dirty="0" err="1">
                <a:solidFill>
                  <a:srgbClr val="0070C0"/>
                </a:solidFill>
                <a:sym typeface="Wingdings" pitchFamily="2" charset="2"/>
              </a:rPr>
              <a:t>RandAugment</a:t>
            </a:r>
            <a:r>
              <a:rPr lang="en-US" sz="4000" dirty="0">
                <a:solidFill>
                  <a:srgbClr val="0070C0"/>
                </a:solidFill>
              </a:rPr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3ACEBB-3140-7544-8518-EE08D25A44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973" y="2380681"/>
            <a:ext cx="4074709" cy="2292919"/>
          </a:xfrm>
          <a:prstGeom prst="rect">
            <a:avLst/>
          </a:prstGeom>
        </p:spPr>
      </p:pic>
      <p:sp>
        <p:nvSpPr>
          <p:cNvPr id="6" name="TextBox 5">
            <a:hlinkClick r:id="rId3"/>
            <a:extLst>
              <a:ext uri="{FF2B5EF4-FFF2-40B4-BE49-F238E27FC236}">
                <a16:creationId xmlns:a16="http://schemas.microsoft.com/office/drawing/2014/main" id="{522A66FF-CA5A-4748-B734-5C033948803F}"/>
              </a:ext>
            </a:extLst>
          </p:cNvPr>
          <p:cNvSpPr txBox="1"/>
          <p:nvPr/>
        </p:nvSpPr>
        <p:spPr>
          <a:xfrm>
            <a:off x="2676327" y="5632977"/>
            <a:ext cx="2752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Image source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E465E221-F813-4B41-A97B-6D5C8D474646}"/>
              </a:ext>
            </a:extLst>
          </p:cNvPr>
          <p:cNvSpPr/>
          <p:nvPr/>
        </p:nvSpPr>
        <p:spPr>
          <a:xfrm>
            <a:off x="2190044" y="1715911"/>
            <a:ext cx="8365067" cy="3499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8C34B8D-9A50-5D47-AD7E-FBA3A9E0A2F5}"/>
              </a:ext>
            </a:extLst>
          </p:cNvPr>
          <p:cNvSpPr txBox="1"/>
          <p:nvPr/>
        </p:nvSpPr>
        <p:spPr>
          <a:xfrm>
            <a:off x="8082845" y="2196015"/>
            <a:ext cx="20771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 err="1">
                <a:solidFill>
                  <a:srgbClr val="0070C0"/>
                </a:solidFill>
                <a:sym typeface="Wingdings" pitchFamily="2" charset="2"/>
              </a:rPr>
              <a:t>RandAugment</a:t>
            </a:r>
            <a:endParaRPr lang="en-TW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73CB549-DA32-4444-96CB-8ECDCA04EB9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2051" t="34867" b="7020"/>
          <a:stretch/>
        </p:blipFill>
        <p:spPr>
          <a:xfrm>
            <a:off x="6162583" y="2695495"/>
            <a:ext cx="5390444" cy="2864135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C595EA4F-5EF5-054E-AD3E-101B710BA7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3567"/>
            <a:ext cx="10515600" cy="759340"/>
          </a:xfrm>
        </p:spPr>
        <p:txBody>
          <a:bodyPr/>
          <a:lstStyle/>
          <a:p>
            <a:r>
              <a:rPr lang="en-TW" dirty="0">
                <a:solidFill>
                  <a:srgbClr val="0070C0"/>
                </a:solidFill>
              </a:rPr>
              <a:t>RandAugment Data Augmentation Pipeline</a:t>
            </a:r>
          </a:p>
        </p:txBody>
      </p:sp>
    </p:spTree>
    <p:extLst>
      <p:ext uri="{BB962C8B-B14F-4D97-AF65-F5344CB8AC3E}">
        <p14:creationId xmlns:p14="http://schemas.microsoft.com/office/powerpoint/2010/main" val="21632801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106B9C4-F555-C342-809B-829A883D44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0461"/>
            <a:ext cx="10515600" cy="1168781"/>
          </a:xfrm>
        </p:spPr>
        <p:txBody>
          <a:bodyPr>
            <a:normAutofit/>
          </a:bodyPr>
          <a:lstStyle/>
          <a:p>
            <a:pPr algn="ctr"/>
            <a:r>
              <a:rPr lang="en-TW" dirty="0"/>
              <a:t>Global/Local Views – Auto-Augmentation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B6C8196-6F5C-E549-B70A-35B3F76A52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372" y="1718116"/>
            <a:ext cx="10717427" cy="4655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225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106B9C4-F555-C342-809B-829A883D44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0461"/>
            <a:ext cx="10515600" cy="1168781"/>
          </a:xfrm>
        </p:spPr>
        <p:txBody>
          <a:bodyPr>
            <a:normAutofit/>
          </a:bodyPr>
          <a:lstStyle/>
          <a:p>
            <a:pPr algn="ctr"/>
            <a:r>
              <a:rPr lang="en-TW" dirty="0"/>
              <a:t>Global/Local Views – Auto-Augmentation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B6C8196-6F5C-E549-B70A-35B3F76A52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372" y="1718116"/>
            <a:ext cx="10717427" cy="4655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27870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5849F-7864-D94C-8551-F03DD0F3C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417" y="365125"/>
            <a:ext cx="11578280" cy="1325563"/>
          </a:xfrm>
        </p:spPr>
        <p:txBody>
          <a:bodyPr/>
          <a:lstStyle/>
          <a:p>
            <a:pPr algn="ctr"/>
            <a:r>
              <a:rPr lang="en-TW" dirty="0"/>
              <a:t>Building the train multi-Augmentation Strategies (Two-Views and Multi-Views)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57F7F5-59B7-EE47-8214-48F38334C9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TW" dirty="0"/>
              <a:t>RandAugment , AutoAugment , FastAuto Augmentation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3811D3-955B-CD40-AC70-D17901228E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9838" y="2993023"/>
            <a:ext cx="8123032" cy="2620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3817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6FD29-7A1F-8B40-BAC5-DC04B769CB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6868" y="2314662"/>
            <a:ext cx="10515600" cy="1325563"/>
          </a:xfrm>
        </p:spPr>
        <p:txBody>
          <a:bodyPr/>
          <a:lstStyle/>
          <a:p>
            <a:pPr algn="ctr"/>
            <a:r>
              <a:rPr lang="en-TW" dirty="0">
                <a:solidFill>
                  <a:srgbClr val="0052D6"/>
                </a:solidFill>
              </a:rPr>
              <a:t>How to Implement in Multi-Views ?</a:t>
            </a:r>
          </a:p>
        </p:txBody>
      </p:sp>
    </p:spTree>
    <p:extLst>
      <p:ext uri="{BB962C8B-B14F-4D97-AF65-F5344CB8AC3E}">
        <p14:creationId xmlns:p14="http://schemas.microsoft.com/office/powerpoint/2010/main" val="25990010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E02D06-64F8-7B4A-AB3B-B6CF53C77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79853"/>
          </a:xfrm>
        </p:spPr>
        <p:txBody>
          <a:bodyPr/>
          <a:lstStyle/>
          <a:p>
            <a:pPr algn="ctr"/>
            <a:r>
              <a:rPr lang="en-TW" dirty="0">
                <a:solidFill>
                  <a:srgbClr val="0052D6"/>
                </a:solidFill>
              </a:rPr>
              <a:t>Consideration Multi-Views Augmentation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FCB26A-6725-AD49-BB96-EF01DF48BE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2223" y="1574447"/>
            <a:ext cx="11909777" cy="1854553"/>
          </a:xfrm>
        </p:spPr>
        <p:txBody>
          <a:bodyPr/>
          <a:lstStyle/>
          <a:p>
            <a:r>
              <a:rPr lang="en-TW" dirty="0"/>
              <a:t>Input Data </a:t>
            </a:r>
            <a:r>
              <a:rPr lang="en-TW" dirty="0">
                <a:sym typeface="Wingdings" pitchFamily="2" charset="2"/>
              </a:rPr>
              <a:t> Different sizes of Inputs (224 - global views 160-96-Local Views)</a:t>
            </a:r>
          </a:p>
          <a:p>
            <a:r>
              <a:rPr lang="en-TW" dirty="0">
                <a:sym typeface="Wingdings" pitchFamily="2" charset="2"/>
              </a:rPr>
              <a:t>Training Loop  Different Design compare to two views Gradients &amp; Losses updates</a:t>
            </a:r>
            <a:endParaRPr lang="en-TW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B999CB-72D8-BD4A-B11E-B1E4680A15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7199" y="3251067"/>
            <a:ext cx="7993855" cy="2935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8543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2F712-49F7-2F4D-8950-3BD9379FE7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911" y="180903"/>
            <a:ext cx="10515600" cy="813225"/>
          </a:xfrm>
        </p:spPr>
        <p:txBody>
          <a:bodyPr/>
          <a:lstStyle/>
          <a:p>
            <a:pPr algn="ctr"/>
            <a:r>
              <a:rPr lang="en-TW" b="1" dirty="0">
                <a:solidFill>
                  <a:srgbClr val="0052D6"/>
                </a:solidFill>
              </a:rPr>
              <a:t>Preprocessing Data Pipeline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C38D67-4D55-804C-82C8-456AE01ECF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9029" y="1593130"/>
            <a:ext cx="10515600" cy="4185501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TW" dirty="0"/>
              <a:t>How to prepare loading dataset?</a:t>
            </a:r>
          </a:p>
          <a:p>
            <a:pPr>
              <a:lnSpc>
                <a:spcPct val="200000"/>
              </a:lnSpc>
            </a:pPr>
            <a:r>
              <a:rPr lang="en-TW" dirty="0"/>
              <a:t>How to use Parallel Mode for reading data ?</a:t>
            </a:r>
          </a:p>
          <a:p>
            <a:pPr>
              <a:lnSpc>
                <a:spcPct val="200000"/>
              </a:lnSpc>
            </a:pPr>
            <a:r>
              <a:rPr lang="en-TW" dirty="0"/>
              <a:t>How to do pre-processing data for (Images and Masks) ?</a:t>
            </a:r>
          </a:p>
        </p:txBody>
      </p:sp>
    </p:spTree>
    <p:extLst>
      <p:ext uri="{BB962C8B-B14F-4D97-AF65-F5344CB8AC3E}">
        <p14:creationId xmlns:p14="http://schemas.microsoft.com/office/powerpoint/2010/main" val="104386858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34550-9F9E-ED4B-8DB8-218D6A0D59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79097"/>
          </a:xfrm>
        </p:spPr>
        <p:txBody>
          <a:bodyPr>
            <a:normAutofit fontScale="90000"/>
          </a:bodyPr>
          <a:lstStyle/>
          <a:p>
            <a:pPr algn="ctr"/>
            <a:r>
              <a:rPr lang="en-TW" dirty="0"/>
              <a:t>Design Multi-Views Augmentations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B64609-E256-5F4E-A4C8-0156797666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54175"/>
            <a:ext cx="6386868" cy="234517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C6BD06A-277F-CF40-9AE9-E2959E9614D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5736"/>
          <a:stretch/>
        </p:blipFill>
        <p:spPr>
          <a:xfrm>
            <a:off x="7143224" y="1454175"/>
            <a:ext cx="4775745" cy="2793611"/>
          </a:xfrm>
          <a:prstGeom prst="rect">
            <a:avLst/>
          </a:prstGeom>
        </p:spPr>
      </p:pic>
      <p:sp>
        <p:nvSpPr>
          <p:cNvPr id="8" name="Right Arrow 7">
            <a:extLst>
              <a:ext uri="{FF2B5EF4-FFF2-40B4-BE49-F238E27FC236}">
                <a16:creationId xmlns:a16="http://schemas.microsoft.com/office/drawing/2014/main" id="{7146B3DF-51D3-C64D-AB8D-D44B7F06A23D}"/>
              </a:ext>
            </a:extLst>
          </p:cNvPr>
          <p:cNvSpPr/>
          <p:nvPr/>
        </p:nvSpPr>
        <p:spPr>
          <a:xfrm>
            <a:off x="6592711" y="2246489"/>
            <a:ext cx="1004711" cy="2370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4F61885-C855-C444-8B48-0D266BFCB7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7244" y="4591667"/>
            <a:ext cx="7987452" cy="2081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688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74D6DA8-AEF9-0743-84CB-68FF0E1601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5736"/>
          <a:stretch/>
        </p:blipFill>
        <p:spPr>
          <a:xfrm>
            <a:off x="3248558" y="1393961"/>
            <a:ext cx="4775745" cy="279361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7E5446F-7F0B-E745-BD49-0018924E7F43}"/>
              </a:ext>
            </a:extLst>
          </p:cNvPr>
          <p:cNvSpPr txBox="1"/>
          <p:nvPr/>
        </p:nvSpPr>
        <p:spPr>
          <a:xfrm>
            <a:off x="3007530" y="4713825"/>
            <a:ext cx="525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W" dirty="0"/>
              <a:t>224 </a:t>
            </a:r>
            <a:r>
              <a:rPr lang="en-TW" dirty="0">
                <a:sym typeface="Wingdings" pitchFamily="2" charset="2"/>
              </a:rPr>
              <a:t> 2x Global Views</a:t>
            </a:r>
            <a:endParaRPr lang="en-TW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B67977-5EAF-E242-A551-327258A2BE90}"/>
              </a:ext>
            </a:extLst>
          </p:cNvPr>
          <p:cNvSpPr txBox="1"/>
          <p:nvPr/>
        </p:nvSpPr>
        <p:spPr>
          <a:xfrm>
            <a:off x="6524977" y="4713825"/>
            <a:ext cx="525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W" dirty="0"/>
              <a:t>96 or 160 </a:t>
            </a:r>
            <a:r>
              <a:rPr lang="en-TW" dirty="0">
                <a:sym typeface="Wingdings" pitchFamily="2" charset="2"/>
              </a:rPr>
              <a:t> 6x Global Views</a:t>
            </a:r>
            <a:endParaRPr lang="en-TW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32B9488-1029-1A4E-9502-2446174CB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79097"/>
          </a:xfrm>
        </p:spPr>
        <p:txBody>
          <a:bodyPr>
            <a:normAutofit fontScale="90000"/>
          </a:bodyPr>
          <a:lstStyle/>
          <a:p>
            <a:pPr algn="ctr"/>
            <a:r>
              <a:rPr lang="en-TW" dirty="0"/>
              <a:t>Design Multi-Views Augmentations</a:t>
            </a:r>
          </a:p>
        </p:txBody>
      </p:sp>
    </p:spTree>
    <p:extLst>
      <p:ext uri="{BB962C8B-B14F-4D97-AF65-F5344CB8AC3E}">
        <p14:creationId xmlns:p14="http://schemas.microsoft.com/office/powerpoint/2010/main" val="276046073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ECDB349F-82A8-4943-8C1F-BDDB6CF07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9268"/>
            <a:ext cx="10515600" cy="679097"/>
          </a:xfrm>
        </p:spPr>
        <p:txBody>
          <a:bodyPr>
            <a:normAutofit fontScale="90000"/>
          </a:bodyPr>
          <a:lstStyle/>
          <a:p>
            <a:pPr algn="ctr"/>
            <a:r>
              <a:rPr lang="en-TW" dirty="0"/>
              <a:t>Design Multi-Views Augmentations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A1D3BB6-1408-CF4A-94BE-02A97D03F5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2472" y="1344395"/>
            <a:ext cx="6449484" cy="147821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56A9F84-3258-2B48-B54A-5B0467625F7C}"/>
              </a:ext>
            </a:extLst>
          </p:cNvPr>
          <p:cNvSpPr txBox="1"/>
          <p:nvPr/>
        </p:nvSpPr>
        <p:spPr>
          <a:xfrm>
            <a:off x="0" y="1344395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52D6"/>
                </a:solidFill>
                <a:effectLst/>
                <a:latin typeface="Courier New" panose="02070309020205020404" pitchFamily="49" charset="0"/>
              </a:rPr>
              <a:t>SIZE_CROPS = [224, 96]</a:t>
            </a:r>
          </a:p>
          <a:p>
            <a:r>
              <a:rPr lang="en-US" b="0" dirty="0">
                <a:solidFill>
                  <a:srgbClr val="0052D6"/>
                </a:solidFill>
                <a:effectLst/>
                <a:latin typeface="Courier New" panose="02070309020205020404" pitchFamily="49" charset="0"/>
              </a:rPr>
              <a:t>NUM_CROPS = [2,6]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FE8E2B3-8C19-8C46-94F1-4308FA23F1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1539" y="3122786"/>
            <a:ext cx="8471983" cy="3383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46541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ECDB349F-82A8-4943-8C1F-BDDB6CF07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679097"/>
          </a:xfrm>
        </p:spPr>
        <p:txBody>
          <a:bodyPr>
            <a:normAutofit fontScale="90000"/>
          </a:bodyPr>
          <a:lstStyle/>
          <a:p>
            <a:pPr algn="ctr"/>
            <a:r>
              <a:rPr lang="en-TW" dirty="0"/>
              <a:t>Design Multi-Views Augmentations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56A9F84-3258-2B48-B54A-5B0467625F7C}"/>
              </a:ext>
            </a:extLst>
          </p:cNvPr>
          <p:cNvSpPr txBox="1"/>
          <p:nvPr/>
        </p:nvSpPr>
        <p:spPr>
          <a:xfrm>
            <a:off x="293511" y="1265373"/>
            <a:ext cx="3702756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0" dirty="0">
                <a:solidFill>
                  <a:srgbClr val="0052D6"/>
                </a:solidFill>
                <a:effectLst/>
                <a:latin typeface="Courier New" panose="02070309020205020404" pitchFamily="49" charset="0"/>
              </a:rPr>
              <a:t>SIZE_CROPS = [224, 96]</a:t>
            </a:r>
          </a:p>
          <a:p>
            <a:r>
              <a:rPr lang="en-US" sz="2000" b="0" dirty="0">
                <a:solidFill>
                  <a:srgbClr val="0052D6"/>
                </a:solidFill>
                <a:effectLst/>
                <a:latin typeface="Courier New" panose="02070309020205020404" pitchFamily="49" charset="0"/>
              </a:rPr>
              <a:t>NUM_CROPS = [2,6]</a:t>
            </a:r>
          </a:p>
          <a:p>
            <a:r>
              <a:rPr lang="en-US" sz="2000" dirty="0" err="1">
                <a:solidFill>
                  <a:srgbClr val="0052D6"/>
                </a:solidFill>
                <a:latin typeface="Courier New" panose="02070309020205020404" pitchFamily="49" charset="0"/>
              </a:rPr>
              <a:t>min_scale</a:t>
            </a:r>
            <a:r>
              <a:rPr lang="en-US" sz="2000" dirty="0">
                <a:solidFill>
                  <a:srgbClr val="0052D6"/>
                </a:solidFill>
                <a:latin typeface="Courier New" panose="02070309020205020404" pitchFamily="49" charset="0"/>
              </a:rPr>
              <a:t> = [0.5, 0.14] </a:t>
            </a:r>
          </a:p>
          <a:p>
            <a:r>
              <a:rPr lang="en-US" sz="2000" dirty="0" err="1">
                <a:solidFill>
                  <a:srgbClr val="0052D6"/>
                </a:solidFill>
                <a:latin typeface="Courier New" panose="02070309020205020404" pitchFamily="49" charset="0"/>
              </a:rPr>
              <a:t>max_scale</a:t>
            </a:r>
            <a:r>
              <a:rPr lang="en-US" sz="2000" dirty="0">
                <a:solidFill>
                  <a:srgbClr val="0052D6"/>
                </a:solidFill>
                <a:latin typeface="Courier New" panose="02070309020205020404" pitchFamily="49" charset="0"/>
              </a:rPr>
              <a:t> = [1., 0.5]</a:t>
            </a:r>
          </a:p>
          <a:p>
            <a:endParaRPr lang="en-US" sz="2000" b="0" dirty="0">
              <a:solidFill>
                <a:srgbClr val="0052D6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5828C7-273D-1348-9F31-1944A0079EB5}"/>
              </a:ext>
            </a:extLst>
          </p:cNvPr>
          <p:cNvSpPr txBox="1"/>
          <p:nvPr/>
        </p:nvSpPr>
        <p:spPr>
          <a:xfrm>
            <a:off x="4322493" y="1265373"/>
            <a:ext cx="72926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 err="1">
                <a:solidFill>
                  <a:srgbClr val="FF0000"/>
                </a:solidFill>
                <a:effectLst/>
                <a:latin typeface="Inconsolata" panose="020F0502020204030204" pitchFamily="34" charset="0"/>
              </a:rPr>
              <a:t>tf.random.uniform</a:t>
            </a:r>
            <a:r>
              <a:rPr lang="en-US" b="0" i="0" dirty="0">
                <a:solidFill>
                  <a:srgbClr val="FF0000"/>
                </a:solidFill>
                <a:effectLst/>
                <a:latin typeface="Inconsolata" panose="020F0502020204030204" pitchFamily="34" charset="0"/>
              </a:rPr>
              <a:t> </a:t>
            </a:r>
            <a:r>
              <a:rPr lang="en-US" b="0" i="0" dirty="0">
                <a:solidFill>
                  <a:srgbClr val="FF0000"/>
                </a:solidFill>
                <a:effectLst/>
                <a:latin typeface="Inconsolata" panose="020F0502020204030204" pitchFamily="34" charset="0"/>
                <a:sym typeface="Wingdings" pitchFamily="2" charset="2"/>
              </a:rPr>
              <a:t> to get Random Crop with (Min-Max scale)</a:t>
            </a:r>
            <a:endParaRPr lang="en-TW" dirty="0">
              <a:solidFill>
                <a:srgbClr val="FF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A5D4F8-1293-194F-81FD-FDE9F08682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5463" y="1968271"/>
            <a:ext cx="7743026" cy="4810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26734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ECDB349F-82A8-4943-8C1F-BDDB6CF07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679097"/>
          </a:xfrm>
        </p:spPr>
        <p:txBody>
          <a:bodyPr>
            <a:normAutofit fontScale="90000"/>
          </a:bodyPr>
          <a:lstStyle/>
          <a:p>
            <a:pPr algn="ctr"/>
            <a:r>
              <a:rPr lang="en-TW" dirty="0"/>
              <a:t>Design Multi-Views Augmentations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BDA2DB-8EEA-1F47-9787-9C7E76800BED}"/>
              </a:ext>
            </a:extLst>
          </p:cNvPr>
          <p:cNvSpPr txBox="1"/>
          <p:nvPr/>
        </p:nvSpPr>
        <p:spPr>
          <a:xfrm>
            <a:off x="293511" y="1265373"/>
            <a:ext cx="3702756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0" dirty="0">
                <a:solidFill>
                  <a:srgbClr val="0052D6"/>
                </a:solidFill>
                <a:effectLst/>
                <a:latin typeface="Courier New" panose="02070309020205020404" pitchFamily="49" charset="0"/>
              </a:rPr>
              <a:t>SIZE_CROPS = [224, 96]</a:t>
            </a:r>
          </a:p>
          <a:p>
            <a:r>
              <a:rPr lang="en-US" sz="2000" b="0" dirty="0">
                <a:solidFill>
                  <a:srgbClr val="0052D6"/>
                </a:solidFill>
                <a:effectLst/>
                <a:latin typeface="Courier New" panose="02070309020205020404" pitchFamily="49" charset="0"/>
              </a:rPr>
              <a:t>NUM_CROPS = [2,6]</a:t>
            </a:r>
          </a:p>
          <a:p>
            <a:r>
              <a:rPr lang="en-US" sz="2000" dirty="0" err="1">
                <a:solidFill>
                  <a:srgbClr val="0052D6"/>
                </a:solidFill>
                <a:latin typeface="Courier New" panose="02070309020205020404" pitchFamily="49" charset="0"/>
              </a:rPr>
              <a:t>min_scale</a:t>
            </a:r>
            <a:r>
              <a:rPr lang="en-US" sz="2000" dirty="0">
                <a:solidFill>
                  <a:srgbClr val="0052D6"/>
                </a:solidFill>
                <a:latin typeface="Courier New" panose="02070309020205020404" pitchFamily="49" charset="0"/>
              </a:rPr>
              <a:t> = [0.5, 0.14] </a:t>
            </a:r>
          </a:p>
          <a:p>
            <a:r>
              <a:rPr lang="en-US" sz="2000" dirty="0" err="1">
                <a:solidFill>
                  <a:srgbClr val="0052D6"/>
                </a:solidFill>
                <a:latin typeface="Courier New" panose="02070309020205020404" pitchFamily="49" charset="0"/>
              </a:rPr>
              <a:t>max_scale</a:t>
            </a:r>
            <a:r>
              <a:rPr lang="en-US" sz="2000" dirty="0">
                <a:solidFill>
                  <a:srgbClr val="0052D6"/>
                </a:solidFill>
                <a:latin typeface="Courier New" panose="02070309020205020404" pitchFamily="49" charset="0"/>
              </a:rPr>
              <a:t> = [1., 0.5]</a:t>
            </a:r>
          </a:p>
          <a:p>
            <a:endParaRPr lang="en-US" sz="2000" b="0" dirty="0">
              <a:solidFill>
                <a:srgbClr val="0052D6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7475AB-2FEC-D441-8F23-BE214E553EEA}"/>
              </a:ext>
            </a:extLst>
          </p:cNvPr>
          <p:cNvSpPr txBox="1"/>
          <p:nvPr/>
        </p:nvSpPr>
        <p:spPr>
          <a:xfrm>
            <a:off x="145605" y="2711923"/>
            <a:ext cx="72926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 err="1">
                <a:solidFill>
                  <a:srgbClr val="FF0000"/>
                </a:solidFill>
                <a:effectLst/>
                <a:latin typeface="Inconsolata" panose="020F0502020204030204" pitchFamily="34" charset="0"/>
              </a:rPr>
              <a:t>tf.random.uniform</a:t>
            </a:r>
            <a:r>
              <a:rPr lang="en-US" b="0" i="0" dirty="0">
                <a:solidFill>
                  <a:srgbClr val="FF0000"/>
                </a:solidFill>
                <a:effectLst/>
                <a:latin typeface="Inconsolata" panose="020F0502020204030204" pitchFamily="34" charset="0"/>
              </a:rPr>
              <a:t> </a:t>
            </a:r>
            <a:r>
              <a:rPr lang="en-US" b="0" i="0" dirty="0">
                <a:solidFill>
                  <a:srgbClr val="FF0000"/>
                </a:solidFill>
                <a:effectLst/>
                <a:latin typeface="Inconsolata" panose="020F0502020204030204" pitchFamily="34" charset="0"/>
                <a:sym typeface="Wingdings" pitchFamily="2" charset="2"/>
              </a:rPr>
              <a:t> to get Random Crop with (Min-Max scale)</a:t>
            </a:r>
            <a:endParaRPr lang="en-TW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043514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8DAC6-B8C5-AB4E-9BBF-05573CBB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36620"/>
            <a:ext cx="10515600" cy="921808"/>
          </a:xfrm>
        </p:spPr>
        <p:txBody>
          <a:bodyPr>
            <a:normAutofit/>
          </a:bodyPr>
          <a:lstStyle/>
          <a:p>
            <a:r>
              <a:rPr lang="en-TW" b="1" dirty="0"/>
              <a:t>Get Multi-Crops =&gt; Augmentation Strategies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70DA67-82BF-8E49-B4D0-DB04C2F14F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8857"/>
          <a:stretch/>
        </p:blipFill>
        <p:spPr>
          <a:xfrm>
            <a:off x="5765204" y="1648659"/>
            <a:ext cx="6426796" cy="13963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A52F7F4-E9BF-FA4B-9840-15FCFDA473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970" y="1227184"/>
            <a:ext cx="4262520" cy="251839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5286163-3ABD-134F-A8E6-0575FD3B6846}"/>
              </a:ext>
            </a:extLst>
          </p:cNvPr>
          <p:cNvSpPr txBox="1"/>
          <p:nvPr/>
        </p:nvSpPr>
        <p:spPr>
          <a:xfrm>
            <a:off x="321454" y="734878"/>
            <a:ext cx="49792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Baseline</a:t>
            </a: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Handcrafted</a:t>
            </a: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Defined Strategy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4B034A3-51E3-9242-A76C-ABF2BDCAB1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970" y="4398944"/>
            <a:ext cx="5221880" cy="244830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CA751FA-1CE1-0545-B891-DF9C37CF485A}"/>
              </a:ext>
            </a:extLst>
          </p:cNvPr>
          <p:cNvSpPr txBox="1"/>
          <p:nvPr/>
        </p:nvSpPr>
        <p:spPr>
          <a:xfrm>
            <a:off x="705298" y="3991434"/>
            <a:ext cx="50382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Policy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Bayesian optimization Search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A60A91-F84D-0C45-B98D-FF9810309512}"/>
              </a:ext>
            </a:extLst>
          </p:cNvPr>
          <p:cNvSpPr txBox="1"/>
          <p:nvPr/>
        </p:nvSpPr>
        <p:spPr>
          <a:xfrm>
            <a:off x="7805278" y="815829"/>
            <a:ext cx="40020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Random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Search 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AD712E8-2F50-3B43-B738-60F1EDC9FD2A}"/>
              </a:ext>
            </a:extLst>
          </p:cNvPr>
          <p:cNvSpPr txBox="1">
            <a:spLocks/>
          </p:cNvSpPr>
          <p:nvPr/>
        </p:nvSpPr>
        <p:spPr>
          <a:xfrm>
            <a:off x="6096000" y="4167396"/>
            <a:ext cx="6847260" cy="5714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Policy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 Strategy Auto Augmentation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C06ED01-8530-BE43-ABA3-0EDB893547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8136" y="4663658"/>
            <a:ext cx="5373864" cy="2166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16605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27A8E9F-A7AD-4221-AA1B-FD2D6D580380}"/>
              </a:ext>
            </a:extLst>
          </p:cNvPr>
          <p:cNvSpPr txBox="1">
            <a:spLocks/>
          </p:cNvSpPr>
          <p:nvPr/>
        </p:nvSpPr>
        <p:spPr>
          <a:xfrm>
            <a:off x="942131" y="192169"/>
            <a:ext cx="10515600" cy="13969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Defined Strategy </a:t>
            </a:r>
            <a:r>
              <a:rPr lang="en-US" b="1" dirty="0">
                <a:latin typeface="Calibri Light" panose="020F0302020204030204"/>
              </a:rPr>
              <a:t>Implementation 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Data-Augmentation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651FE2D-0FAB-4F46-8022-1F65760AE2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322" y="2292990"/>
            <a:ext cx="6045232" cy="310463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A8D618D-81BD-40F2-92CB-C3A6C332D0E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4647"/>
          <a:stretch/>
        </p:blipFill>
        <p:spPr>
          <a:xfrm>
            <a:off x="6847708" y="2221820"/>
            <a:ext cx="4937892" cy="2851601"/>
          </a:xfrm>
          <a:prstGeom prst="rect">
            <a:avLst/>
          </a:prstGeom>
        </p:spPr>
      </p:pic>
      <p:sp>
        <p:nvSpPr>
          <p:cNvPr id="6" name="Plus Sign 5">
            <a:extLst>
              <a:ext uri="{FF2B5EF4-FFF2-40B4-BE49-F238E27FC236}">
                <a16:creationId xmlns:a16="http://schemas.microsoft.com/office/drawing/2014/main" id="{D2ED453F-F38B-45BE-8906-C905245A706C}"/>
              </a:ext>
            </a:extLst>
          </p:cNvPr>
          <p:cNvSpPr/>
          <p:nvPr/>
        </p:nvSpPr>
        <p:spPr>
          <a:xfrm>
            <a:off x="5497984" y="3240349"/>
            <a:ext cx="1145219" cy="1200705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21171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6E59807-B9CA-2E4B-95B8-6C85F4FD658E}"/>
              </a:ext>
            </a:extLst>
          </p:cNvPr>
          <p:cNvSpPr txBox="1">
            <a:spLocks/>
          </p:cNvSpPr>
          <p:nvPr/>
        </p:nvSpPr>
        <p:spPr>
          <a:xfrm>
            <a:off x="942131" y="192169"/>
            <a:ext cx="10515600" cy="13969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latin typeface="Calibri Light" panose="020F0302020204030204"/>
              </a:rPr>
              <a:t>Implementation Other 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Data-Augmentation Strategies Consider affine Transformation and Rotation </a:t>
            </a:r>
            <a:r>
              <a:rPr kumimoji="0" lang="en-US" sz="44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Transofrmation</a:t>
            </a: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 </a:t>
            </a: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 Light" panose="020F0302020204030204"/>
                <a:ea typeface="+mj-ea"/>
                <a:cs typeface="+mj-cs"/>
                <a:sym typeface="Wingdings" pitchFamily="2" charset="2"/>
              </a:rPr>
              <a:t> Binary Masks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F5DED4-6871-9D4F-8F77-AE57AE76F64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4647"/>
          <a:stretch/>
        </p:blipFill>
        <p:spPr>
          <a:xfrm>
            <a:off x="6847708" y="2221820"/>
            <a:ext cx="4937892" cy="28516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9296873-770A-B646-9C5F-0EE40E3250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434680"/>
            <a:ext cx="5221880" cy="24483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E488A93-6CE0-7A4B-A8B2-94C8FD2FE5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042294"/>
            <a:ext cx="5373864" cy="2166405"/>
          </a:xfrm>
          <a:prstGeom prst="rect">
            <a:avLst/>
          </a:prstGeom>
        </p:spPr>
      </p:pic>
      <p:sp>
        <p:nvSpPr>
          <p:cNvPr id="8" name="Plus Sign 5">
            <a:extLst>
              <a:ext uri="{FF2B5EF4-FFF2-40B4-BE49-F238E27FC236}">
                <a16:creationId xmlns:a16="http://schemas.microsoft.com/office/drawing/2014/main" id="{DC882CD7-3FA7-C145-9B2A-7CC4A1F6851F}"/>
              </a:ext>
            </a:extLst>
          </p:cNvPr>
          <p:cNvSpPr/>
          <p:nvPr/>
        </p:nvSpPr>
        <p:spPr>
          <a:xfrm>
            <a:off x="5497984" y="3240349"/>
            <a:ext cx="1145219" cy="1200705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62284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09A04-ED2C-AE49-A83C-A3B52630B1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103" y="160042"/>
            <a:ext cx="10515600" cy="671823"/>
          </a:xfrm>
        </p:spPr>
        <p:txBody>
          <a:bodyPr>
            <a:normAutofit fontScale="90000"/>
          </a:bodyPr>
          <a:lstStyle/>
          <a:p>
            <a:pPr algn="ctr"/>
            <a:r>
              <a:rPr lang="en-TW" b="1" dirty="0">
                <a:solidFill>
                  <a:srgbClr val="0052D6"/>
                </a:solidFill>
              </a:rPr>
              <a:t>Part 3 Building Neural Net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2574BE-8FB1-7A47-8A36-EDB1CAC5EC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81514" y="1602603"/>
            <a:ext cx="7317129" cy="2369303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TW" dirty="0"/>
              <a:t>What are neural net architectures suitable ? </a:t>
            </a:r>
          </a:p>
          <a:p>
            <a:pPr>
              <a:lnSpc>
                <a:spcPct val="200000"/>
              </a:lnSpc>
            </a:pPr>
            <a:r>
              <a:rPr lang="en-TW" dirty="0"/>
              <a:t>How to build the Neural Net architectures ?</a:t>
            </a:r>
          </a:p>
        </p:txBody>
      </p:sp>
    </p:spTree>
    <p:extLst>
      <p:ext uri="{BB962C8B-B14F-4D97-AF65-F5344CB8AC3E}">
        <p14:creationId xmlns:p14="http://schemas.microsoft.com/office/powerpoint/2010/main" val="100792838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587B6D-9BF5-AA41-A25B-ABE371A13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521" y="179110"/>
            <a:ext cx="11660957" cy="850933"/>
          </a:xfrm>
        </p:spPr>
        <p:txBody>
          <a:bodyPr/>
          <a:lstStyle/>
          <a:p>
            <a:r>
              <a:rPr lang="en-TW" b="1" dirty="0">
                <a:solidFill>
                  <a:srgbClr val="0052D6"/>
                </a:solidFill>
              </a:rPr>
              <a:t>Part 4 Building Self-Supervised Training Framework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B9FAAD-A36C-7642-8524-FE0E4B4E6A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2114779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TW" dirty="0"/>
              <a:t>How many frameworks of Self-Supervised ?</a:t>
            </a:r>
          </a:p>
          <a:p>
            <a:pPr>
              <a:lnSpc>
                <a:spcPct val="200000"/>
              </a:lnSpc>
            </a:pPr>
            <a:r>
              <a:rPr lang="en-TW" dirty="0"/>
              <a:t>How to build self-Supervised Frameworks ? </a:t>
            </a:r>
          </a:p>
          <a:p>
            <a:pPr marL="0" indent="0">
              <a:lnSpc>
                <a:spcPct val="200000"/>
              </a:lnSpc>
              <a:buNone/>
            </a:pPr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7525966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D82F0-AAA9-8248-8656-020938A322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4835" y="885208"/>
            <a:ext cx="5952363" cy="892156"/>
          </a:xfrm>
        </p:spPr>
        <p:txBody>
          <a:bodyPr>
            <a:normAutofit/>
          </a:bodyPr>
          <a:lstStyle/>
          <a:p>
            <a:r>
              <a:rPr lang="en-TW" sz="4800" b="1" dirty="0">
                <a:solidFill>
                  <a:srgbClr val="0070C0"/>
                </a:solidFill>
              </a:rPr>
              <a:t>Building Prepare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410C48-68B9-F64B-B9C6-BB237B03EE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9818" y="2459309"/>
            <a:ext cx="5952363" cy="2374193"/>
          </a:xfrm>
        </p:spPr>
        <p:txBody>
          <a:bodyPr>
            <a:normAutofit/>
          </a:bodyPr>
          <a:lstStyle/>
          <a:p>
            <a:r>
              <a:rPr lang="en-TW" sz="3600" dirty="0"/>
              <a:t>Small Dataset </a:t>
            </a:r>
          </a:p>
          <a:p>
            <a:r>
              <a:rPr lang="en-TW" sz="3600" dirty="0"/>
              <a:t>Large Dataset</a:t>
            </a:r>
          </a:p>
          <a:p>
            <a:r>
              <a:rPr lang="en-TW" sz="3600" dirty="0"/>
              <a:t>Subfolder structure dataset</a:t>
            </a:r>
          </a:p>
          <a:p>
            <a:endParaRPr lang="en-TW" sz="3600" dirty="0"/>
          </a:p>
        </p:txBody>
      </p:sp>
    </p:spTree>
    <p:extLst>
      <p:ext uri="{BB962C8B-B14F-4D97-AF65-F5344CB8AC3E}">
        <p14:creationId xmlns:p14="http://schemas.microsoft.com/office/powerpoint/2010/main" val="270770274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DF40A4-FDAD-2747-A580-01CE24D478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0"/>
            <a:ext cx="10515600" cy="677333"/>
          </a:xfrm>
        </p:spPr>
        <p:txBody>
          <a:bodyPr>
            <a:normAutofit fontScale="90000"/>
          </a:bodyPr>
          <a:lstStyle/>
          <a:p>
            <a:pPr algn="ctr"/>
            <a:r>
              <a:rPr lang="en-TW" dirty="0"/>
              <a:t>Heuristic Attention Represenation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C85D07-5A22-1D40-8E9A-81709A9D5F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964"/>
          <a:stretch/>
        </p:blipFill>
        <p:spPr>
          <a:xfrm>
            <a:off x="332022" y="1180494"/>
            <a:ext cx="2426981" cy="30540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402EFE6-C911-114B-B5DC-AB8424BB60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237"/>
          <a:stretch/>
        </p:blipFill>
        <p:spPr>
          <a:xfrm>
            <a:off x="3156857" y="937935"/>
            <a:ext cx="4357914" cy="39388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21FA94B-2919-9B40-B7FD-97FA3C67E2E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505"/>
          <a:stretch/>
        </p:blipFill>
        <p:spPr>
          <a:xfrm>
            <a:off x="7784021" y="1180494"/>
            <a:ext cx="4609910" cy="3598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04122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DF40A4-FDAD-2747-A580-01CE24D478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399" y="1"/>
            <a:ext cx="11411857" cy="674914"/>
          </a:xfrm>
        </p:spPr>
        <p:txBody>
          <a:bodyPr>
            <a:normAutofit fontScale="90000"/>
          </a:bodyPr>
          <a:lstStyle/>
          <a:p>
            <a:pPr algn="ctr"/>
            <a:r>
              <a:rPr lang="en-TW" dirty="0">
                <a:solidFill>
                  <a:srgbClr val="0052D6"/>
                </a:solidFill>
              </a:rPr>
              <a:t>Conventional Contrastive Self-Supervised Framework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09D7B6-3E87-304F-AFE2-C97B741349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964"/>
          <a:stretch/>
        </p:blipFill>
        <p:spPr>
          <a:xfrm>
            <a:off x="332022" y="1180494"/>
            <a:ext cx="2868378" cy="3609491"/>
          </a:xfrm>
          <a:prstGeom prst="rect">
            <a:avLst/>
          </a:prstGeom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E5612D11-DF86-324C-BAEB-FD5C07FCC6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588"/>
          <a:stretch/>
        </p:blipFill>
        <p:spPr>
          <a:xfrm>
            <a:off x="4763863" y="1772195"/>
            <a:ext cx="7096115" cy="2292842"/>
          </a:xfrm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5D80A5DA-D67F-664D-A46D-5235274A451D}"/>
              </a:ext>
            </a:extLst>
          </p:cNvPr>
          <p:cNvSpPr/>
          <p:nvPr/>
        </p:nvSpPr>
        <p:spPr>
          <a:xfrm>
            <a:off x="9840686" y="2586446"/>
            <a:ext cx="1811383" cy="75764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79415336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1E1CE31-ACD7-4940-BDDA-E71715C4FE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3383"/>
          <a:stretch/>
        </p:blipFill>
        <p:spPr>
          <a:xfrm>
            <a:off x="3007317" y="1143000"/>
            <a:ext cx="6234654" cy="5196054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B4A73CF-5E44-4F41-B9D0-4297D5B34A73}"/>
              </a:ext>
            </a:extLst>
          </p:cNvPr>
          <p:cNvSpPr txBox="1"/>
          <p:nvPr/>
        </p:nvSpPr>
        <p:spPr>
          <a:xfrm>
            <a:off x="1493823" y="0"/>
            <a:ext cx="94427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70C0"/>
                </a:solidFill>
              </a:rPr>
              <a:t>Supervised Learning Objective</a:t>
            </a:r>
            <a:endParaRPr lang="en-US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154812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B4A73CF-5E44-4F41-B9D0-4297D5B34A73}"/>
              </a:ext>
            </a:extLst>
          </p:cNvPr>
          <p:cNvSpPr txBox="1"/>
          <p:nvPr/>
        </p:nvSpPr>
        <p:spPr>
          <a:xfrm>
            <a:off x="1493823" y="0"/>
            <a:ext cx="94427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70C0"/>
                </a:solidFill>
              </a:rPr>
              <a:t>Self-Supervised Learning Objectives</a:t>
            </a:r>
            <a:endParaRPr lang="en-US" sz="2800" b="1" dirty="0">
              <a:solidFill>
                <a:srgbClr val="FF000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10B9A39-DD15-E74A-BBAE-0510FE3087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9028" y="1128424"/>
            <a:ext cx="7351486" cy="5022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11502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2B2D972-16DD-4595-AEB8-67B836F9F400}"/>
              </a:ext>
            </a:extLst>
          </p:cNvPr>
          <p:cNvSpPr txBox="1"/>
          <p:nvPr/>
        </p:nvSpPr>
        <p:spPr>
          <a:xfrm>
            <a:off x="1493823" y="0"/>
            <a:ext cx="94427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70C0"/>
                </a:solidFill>
              </a:rPr>
              <a:t>Self-Supervised Contrastive Methods– </a:t>
            </a:r>
            <a:r>
              <a:rPr lang="en-US" sz="2800" b="1" dirty="0">
                <a:solidFill>
                  <a:srgbClr val="FF0000"/>
                </a:solidFill>
              </a:rPr>
              <a:t>Contrastive-LOSS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7047E9-DB28-414A-8DAF-5BAFF8AA8B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458" y="1129419"/>
            <a:ext cx="4495611" cy="4704980"/>
          </a:xfrm>
          <a:prstGeom prst="rect">
            <a:avLst/>
          </a:prstGeom>
        </p:spPr>
      </p:pic>
      <p:sp>
        <p:nvSpPr>
          <p:cNvPr id="7" name="Rectangle 6">
            <a:hlinkClick r:id="rId3"/>
            <a:extLst>
              <a:ext uri="{FF2B5EF4-FFF2-40B4-BE49-F238E27FC236}">
                <a16:creationId xmlns:a16="http://schemas.microsoft.com/office/drawing/2014/main" id="{B8012C08-4943-4B56-A2B3-5BE03C64314F}"/>
              </a:ext>
            </a:extLst>
          </p:cNvPr>
          <p:cNvSpPr/>
          <p:nvPr/>
        </p:nvSpPr>
        <p:spPr>
          <a:xfrm>
            <a:off x="1222218" y="6354849"/>
            <a:ext cx="205513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Contrastive Loss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A56DF13-49F4-4209-A0A0-2515FC9CD7D1}"/>
              </a:ext>
            </a:extLst>
          </p:cNvPr>
          <p:cNvSpPr/>
          <p:nvPr/>
        </p:nvSpPr>
        <p:spPr>
          <a:xfrm>
            <a:off x="6310224" y="854219"/>
            <a:ext cx="47139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292929"/>
                </a:solidFill>
                <a:latin typeface="sohne"/>
              </a:rPr>
              <a:t>Max margin contrastive loss (Hadsell et al. 2006)</a:t>
            </a:r>
            <a:endParaRPr lang="en-US" b="0" i="0" dirty="0">
              <a:solidFill>
                <a:srgbClr val="292929"/>
              </a:solidFill>
              <a:effectLst/>
              <a:latin typeface="sohne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983F233-C323-4824-B2F2-399D536554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8535" y="1300616"/>
            <a:ext cx="6096007" cy="4169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03D1D3B-7CEB-452E-9D93-18DC9D55A658}"/>
              </a:ext>
            </a:extLst>
          </p:cNvPr>
          <p:cNvSpPr/>
          <p:nvPr/>
        </p:nvSpPr>
        <p:spPr>
          <a:xfrm>
            <a:off x="6373557" y="2033128"/>
            <a:ext cx="35255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292929"/>
                </a:solidFill>
                <a:latin typeface="sohne"/>
              </a:rPr>
              <a:t>Triplet loss (Weinberger et al. 2006)</a:t>
            </a:r>
            <a:endParaRPr lang="en-US" b="0" i="0" dirty="0">
              <a:solidFill>
                <a:srgbClr val="292929"/>
              </a:solidFill>
              <a:effectLst/>
              <a:latin typeface="sohne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B68B7C3-6884-4732-856B-C2BB0CC539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576106"/>
            <a:ext cx="5410200" cy="409575"/>
          </a:xfrm>
          <a:prstGeom prst="rect">
            <a:avLst/>
          </a:prstGeom>
        </p:spPr>
      </p:pic>
      <p:sp>
        <p:nvSpPr>
          <p:cNvPr id="14" name="Arrow: Down 13">
            <a:extLst>
              <a:ext uri="{FF2B5EF4-FFF2-40B4-BE49-F238E27FC236}">
                <a16:creationId xmlns:a16="http://schemas.microsoft.com/office/drawing/2014/main" id="{570A1AF5-8524-42E0-A672-052537E0699E}"/>
              </a:ext>
            </a:extLst>
          </p:cNvPr>
          <p:cNvSpPr/>
          <p:nvPr/>
        </p:nvSpPr>
        <p:spPr>
          <a:xfrm>
            <a:off x="4811217" y="725880"/>
            <a:ext cx="129992" cy="4795514"/>
          </a:xfrm>
          <a:prstGeom prst="downArrow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1AB5165-A6AB-44ED-839C-A2321C3DFE4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0119" y="3123637"/>
            <a:ext cx="3501778" cy="2279339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F7CD3FAD-0943-4CB2-AB0F-B579F6903B9F}"/>
              </a:ext>
            </a:extLst>
          </p:cNvPr>
          <p:cNvSpPr/>
          <p:nvPr/>
        </p:nvSpPr>
        <p:spPr>
          <a:xfrm>
            <a:off x="5129349" y="5343017"/>
            <a:ext cx="698117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292929"/>
                </a:solidFill>
                <a:latin typeface="Charter"/>
              </a:rPr>
              <a:t>easy</a:t>
            </a:r>
            <a:r>
              <a:rPr lang="en-US" dirty="0">
                <a:solidFill>
                  <a:srgbClr val="292929"/>
                </a:solidFill>
                <a:latin typeface="charter"/>
              </a:rPr>
              <a:t>: triplets with a loss of 0 because the negative is already more than a margin away from the anchor than the positive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292929"/>
                </a:solidFill>
                <a:latin typeface="Charter"/>
              </a:rPr>
              <a:t>hard</a:t>
            </a:r>
            <a:r>
              <a:rPr lang="en-US" dirty="0">
                <a:solidFill>
                  <a:srgbClr val="292929"/>
                </a:solidFill>
                <a:latin typeface="charter"/>
              </a:rPr>
              <a:t>: triplets where the negative is closer to the anchor than the positive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292929"/>
                </a:solidFill>
                <a:latin typeface="Charter"/>
              </a:rPr>
              <a:t>semi-hard</a:t>
            </a:r>
            <a:r>
              <a:rPr lang="en-US" dirty="0">
                <a:solidFill>
                  <a:srgbClr val="292929"/>
                </a:solidFill>
                <a:latin typeface="charter"/>
              </a:rPr>
              <a:t>: triplets where the negative lies in the margin</a:t>
            </a:r>
            <a:endParaRPr lang="en-US" b="0" i="0" dirty="0">
              <a:solidFill>
                <a:srgbClr val="292929"/>
              </a:solidFill>
              <a:effectLst/>
              <a:latin typeface="charter"/>
            </a:endParaRPr>
          </a:p>
        </p:txBody>
      </p:sp>
    </p:spTree>
    <p:extLst>
      <p:ext uri="{BB962C8B-B14F-4D97-AF65-F5344CB8AC3E}">
        <p14:creationId xmlns:p14="http://schemas.microsoft.com/office/powerpoint/2010/main" val="205312170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2B2D972-16DD-4595-AEB8-67B836F9F400}"/>
              </a:ext>
            </a:extLst>
          </p:cNvPr>
          <p:cNvSpPr txBox="1"/>
          <p:nvPr/>
        </p:nvSpPr>
        <p:spPr>
          <a:xfrm>
            <a:off x="1493823" y="0"/>
            <a:ext cx="94427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70C0"/>
                </a:solidFill>
              </a:rPr>
              <a:t>Self-Supervised Contrastive Methods– </a:t>
            </a:r>
            <a:r>
              <a:rPr lang="en-US" sz="2800" b="1" dirty="0">
                <a:solidFill>
                  <a:srgbClr val="FF0000"/>
                </a:solidFill>
              </a:rPr>
              <a:t>Contrastive-LOSS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7047E9-DB28-414A-8DAF-5BAFF8AA8B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458" y="1129419"/>
            <a:ext cx="4495611" cy="4704980"/>
          </a:xfrm>
          <a:prstGeom prst="rect">
            <a:avLst/>
          </a:prstGeom>
        </p:spPr>
      </p:pic>
      <p:sp>
        <p:nvSpPr>
          <p:cNvPr id="7" name="Rectangle 6">
            <a:hlinkClick r:id="rId3"/>
            <a:extLst>
              <a:ext uri="{FF2B5EF4-FFF2-40B4-BE49-F238E27FC236}">
                <a16:creationId xmlns:a16="http://schemas.microsoft.com/office/drawing/2014/main" id="{B8012C08-4943-4B56-A2B3-5BE03C64314F}"/>
              </a:ext>
            </a:extLst>
          </p:cNvPr>
          <p:cNvSpPr/>
          <p:nvPr/>
        </p:nvSpPr>
        <p:spPr>
          <a:xfrm>
            <a:off x="1222218" y="6354849"/>
            <a:ext cx="205513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Contrastive Loss </a:t>
            </a:r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570A1AF5-8524-42E0-A672-052537E0699E}"/>
              </a:ext>
            </a:extLst>
          </p:cNvPr>
          <p:cNvSpPr/>
          <p:nvPr/>
        </p:nvSpPr>
        <p:spPr>
          <a:xfrm>
            <a:off x="5501263" y="1031243"/>
            <a:ext cx="129992" cy="4795514"/>
          </a:xfrm>
          <a:prstGeom prst="downArrow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7ECBF21-A739-4433-A05C-1E60A9EC6BD9}"/>
              </a:ext>
            </a:extLst>
          </p:cNvPr>
          <p:cNvSpPr/>
          <p:nvPr/>
        </p:nvSpPr>
        <p:spPr>
          <a:xfrm>
            <a:off x="6560747" y="700751"/>
            <a:ext cx="34291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292929"/>
                </a:solidFill>
                <a:latin typeface="sohne"/>
              </a:rPr>
              <a:t>Multi-class N-pair loss (Sohn 2016)</a:t>
            </a:r>
            <a:endParaRPr lang="en-US" b="0" i="0" dirty="0">
              <a:solidFill>
                <a:srgbClr val="292929"/>
              </a:solidFill>
              <a:effectLst/>
              <a:latin typeface="sohne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116725-2BFE-43DA-917F-2C91D1163C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0747" y="1169934"/>
            <a:ext cx="3974566" cy="63689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5563564-5E21-46A0-AFFA-D2B5D85E49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7586" y="2091349"/>
            <a:ext cx="5670624" cy="1756467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C10CC64E-7015-4C41-AD4E-0B5B9CBD93C4}"/>
              </a:ext>
            </a:extLst>
          </p:cNvPr>
          <p:cNvSpPr/>
          <p:nvPr/>
        </p:nvSpPr>
        <p:spPr>
          <a:xfrm>
            <a:off x="5947586" y="3978444"/>
            <a:ext cx="597885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757575"/>
                </a:solidFill>
                <a:latin typeface="sohne"/>
              </a:rPr>
              <a:t>Triplet loss (left) and its extension (N+1)-triplet loss (right) (from Sohn 2016)</a:t>
            </a:r>
            <a:endParaRPr lang="en-US" sz="1400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7929D85-256A-430F-8963-2B3EB9C5CB3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8933" y="4416849"/>
            <a:ext cx="3687777" cy="23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23210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2B2D972-16DD-4595-AEB8-67B836F9F400}"/>
              </a:ext>
            </a:extLst>
          </p:cNvPr>
          <p:cNvSpPr txBox="1"/>
          <p:nvPr/>
        </p:nvSpPr>
        <p:spPr>
          <a:xfrm>
            <a:off x="1493823" y="0"/>
            <a:ext cx="94427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70C0"/>
                </a:solidFill>
              </a:rPr>
              <a:t>Self-Supervised Contrastive Methods– </a:t>
            </a:r>
            <a:r>
              <a:rPr lang="en-US" sz="2800" b="1" dirty="0">
                <a:solidFill>
                  <a:srgbClr val="FF0000"/>
                </a:solidFill>
              </a:rPr>
              <a:t>Contrastive-LOSS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7047E9-DB28-414A-8DAF-5BAFF8AA8B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458" y="1129419"/>
            <a:ext cx="4495611" cy="4704980"/>
          </a:xfrm>
          <a:prstGeom prst="rect">
            <a:avLst/>
          </a:prstGeom>
        </p:spPr>
      </p:pic>
      <p:sp>
        <p:nvSpPr>
          <p:cNvPr id="7" name="Rectangle 6">
            <a:hlinkClick r:id="rId3"/>
            <a:extLst>
              <a:ext uri="{FF2B5EF4-FFF2-40B4-BE49-F238E27FC236}">
                <a16:creationId xmlns:a16="http://schemas.microsoft.com/office/drawing/2014/main" id="{B8012C08-4943-4B56-A2B3-5BE03C64314F}"/>
              </a:ext>
            </a:extLst>
          </p:cNvPr>
          <p:cNvSpPr/>
          <p:nvPr/>
        </p:nvSpPr>
        <p:spPr>
          <a:xfrm>
            <a:off x="1222218" y="6354849"/>
            <a:ext cx="205513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Contrastive Loss </a:t>
            </a:r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570A1AF5-8524-42E0-A672-052537E0699E}"/>
              </a:ext>
            </a:extLst>
          </p:cNvPr>
          <p:cNvSpPr/>
          <p:nvPr/>
        </p:nvSpPr>
        <p:spPr>
          <a:xfrm>
            <a:off x="5501263" y="1031243"/>
            <a:ext cx="129992" cy="4795514"/>
          </a:xfrm>
          <a:prstGeom prst="downArrow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32DECEA-63BD-4F83-A95C-2E0C63380076}"/>
              </a:ext>
            </a:extLst>
          </p:cNvPr>
          <p:cNvSpPr/>
          <p:nvPr/>
        </p:nvSpPr>
        <p:spPr>
          <a:xfrm>
            <a:off x="5867867" y="804778"/>
            <a:ext cx="46188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b="1" dirty="0">
                <a:solidFill>
                  <a:srgbClr val="292929"/>
                </a:solidFill>
                <a:latin typeface="sohne"/>
              </a:rPr>
              <a:t>Self Supervised NT-Xent loss (Chen et al. 2020)</a:t>
            </a:r>
            <a:endParaRPr lang="sv-SE" b="1" i="0" dirty="0">
              <a:solidFill>
                <a:srgbClr val="292929"/>
              </a:solidFill>
              <a:effectLst/>
              <a:latin typeface="sohne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9B1BB2F-79EE-4E39-9B7E-71D66184CD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0632" y="1280876"/>
            <a:ext cx="3747569" cy="708066"/>
          </a:xfrm>
          <a:prstGeom prst="rect">
            <a:avLst/>
          </a:prstGeom>
        </p:spPr>
      </p:pic>
      <p:sp>
        <p:nvSpPr>
          <p:cNvPr id="13" name="TextBox 12">
            <a:hlinkClick r:id="rId5"/>
            <a:extLst>
              <a:ext uri="{FF2B5EF4-FFF2-40B4-BE49-F238E27FC236}">
                <a16:creationId xmlns:a16="http://schemas.microsoft.com/office/drawing/2014/main" id="{E5599D40-CFF7-46EC-A6F0-1F4B5B5B15DB}"/>
              </a:ext>
            </a:extLst>
          </p:cNvPr>
          <p:cNvSpPr txBox="1"/>
          <p:nvPr/>
        </p:nvSpPr>
        <p:spPr>
          <a:xfrm>
            <a:off x="5961421" y="1935227"/>
            <a:ext cx="18384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SimCLR</a:t>
            </a:r>
            <a:r>
              <a:rPr lang="en-US" dirty="0"/>
              <a:t>--Paper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7DCDA61-C197-42CB-9459-AC6EE18FEE96}"/>
              </a:ext>
            </a:extLst>
          </p:cNvPr>
          <p:cNvSpPr/>
          <p:nvPr/>
        </p:nvSpPr>
        <p:spPr>
          <a:xfrm>
            <a:off x="6002446" y="2818198"/>
            <a:ext cx="43624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b="1" dirty="0">
                <a:solidFill>
                  <a:srgbClr val="292929"/>
                </a:solidFill>
                <a:latin typeface="sohne"/>
              </a:rPr>
              <a:t>Supervised NT-Xent loss (Khosla et al. 2020)</a:t>
            </a:r>
            <a:endParaRPr lang="sv-SE" b="1" i="0" dirty="0">
              <a:solidFill>
                <a:srgbClr val="292929"/>
              </a:solidFill>
              <a:effectLst/>
              <a:latin typeface="sohne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FE2D30C-C8C6-4BB5-94F3-1B1BB13B439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9449" y="3326964"/>
            <a:ext cx="4916878" cy="748410"/>
          </a:xfrm>
          <a:prstGeom prst="rect">
            <a:avLst/>
          </a:prstGeom>
        </p:spPr>
      </p:pic>
      <p:sp>
        <p:nvSpPr>
          <p:cNvPr id="21" name="TextBox 20">
            <a:hlinkClick r:id="rId7"/>
            <a:extLst>
              <a:ext uri="{FF2B5EF4-FFF2-40B4-BE49-F238E27FC236}">
                <a16:creationId xmlns:a16="http://schemas.microsoft.com/office/drawing/2014/main" id="{3CA63BD3-9B49-401B-BEAE-1EAD4F93D550}"/>
              </a:ext>
            </a:extLst>
          </p:cNvPr>
          <p:cNvSpPr txBox="1"/>
          <p:nvPr/>
        </p:nvSpPr>
        <p:spPr>
          <a:xfrm>
            <a:off x="5961421" y="4140262"/>
            <a:ext cx="46489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Supervised Contrastive-paper 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DE3A89F4-6A30-43CE-BFD7-BAF1497BBF2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0839" y="4449163"/>
            <a:ext cx="3371841" cy="2255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9153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4215F8B-2A53-412C-82C8-CDF4FA574C90}"/>
              </a:ext>
            </a:extLst>
          </p:cNvPr>
          <p:cNvSpPr txBox="1"/>
          <p:nvPr/>
        </p:nvSpPr>
        <p:spPr>
          <a:xfrm>
            <a:off x="1235762" y="66291"/>
            <a:ext cx="94427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52D6"/>
                </a:solidFill>
              </a:rPr>
              <a:t>Self-Supervised Contrastive Pipeline Methods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D441639-A4B7-AF4D-825A-D82C45F07B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964"/>
          <a:stretch/>
        </p:blipFill>
        <p:spPr>
          <a:xfrm>
            <a:off x="332022" y="1180494"/>
            <a:ext cx="2868378" cy="360949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D45FDF0-F9A8-064E-8EFD-1A73EECF2875}"/>
              </a:ext>
            </a:extLst>
          </p:cNvPr>
          <p:cNvSpPr/>
          <p:nvPr/>
        </p:nvSpPr>
        <p:spPr>
          <a:xfrm>
            <a:off x="4222679" y="2523574"/>
            <a:ext cx="608820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sz="2400" b="1" dirty="0">
                <a:solidFill>
                  <a:srgbClr val="292929"/>
                </a:solidFill>
                <a:latin typeface="sohne"/>
              </a:rPr>
              <a:t>Self Supervised NT-Xent loss (Chen et al. 2020)</a:t>
            </a:r>
            <a:endParaRPr lang="sv-SE" sz="2400" b="1" i="0" dirty="0">
              <a:solidFill>
                <a:srgbClr val="292929"/>
              </a:solidFill>
              <a:effectLst/>
              <a:latin typeface="sohne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28B5FA1-C25D-5C49-860A-02E08B052D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117" y="3441684"/>
            <a:ext cx="4381331" cy="827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49197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DF40A4-FDAD-2747-A580-01CE24D478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38200"/>
          </a:xfrm>
        </p:spPr>
        <p:txBody>
          <a:bodyPr>
            <a:normAutofit/>
          </a:bodyPr>
          <a:lstStyle/>
          <a:p>
            <a:pPr algn="ctr"/>
            <a:r>
              <a:rPr lang="en-TW" dirty="0">
                <a:solidFill>
                  <a:srgbClr val="0052D6"/>
                </a:solidFill>
              </a:rPr>
              <a:t>Binary-Contrastive Self-Supervised Framework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19832C-0C80-7A4B-BB9F-8B6486C74C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4623"/>
            <a:ext cx="4183030" cy="403229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295D4AA-1171-644B-A90B-F6C893018DD3}"/>
              </a:ext>
            </a:extLst>
          </p:cNvPr>
          <p:cNvSpPr/>
          <p:nvPr/>
        </p:nvSpPr>
        <p:spPr>
          <a:xfrm>
            <a:off x="5125938" y="1347854"/>
            <a:ext cx="63684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b="1" dirty="0" err="1">
                <a:solidFill>
                  <a:srgbClr val="FF0000"/>
                </a:solidFill>
                <a:latin typeface="sohne"/>
              </a:rPr>
              <a:t>Contrastive_Loss</a:t>
            </a:r>
            <a:r>
              <a:rPr lang="sv-SE" b="1" dirty="0">
                <a:solidFill>
                  <a:srgbClr val="FF0000"/>
                </a:solidFill>
                <a:latin typeface="sohne"/>
              </a:rPr>
              <a:t> </a:t>
            </a:r>
            <a:r>
              <a:rPr lang="sv-SE" b="1" dirty="0">
                <a:solidFill>
                  <a:srgbClr val="292929"/>
                </a:solidFill>
                <a:latin typeface="sohne"/>
              </a:rPr>
              <a:t>NT-</a:t>
            </a:r>
            <a:r>
              <a:rPr lang="sv-SE" b="1" dirty="0" err="1">
                <a:solidFill>
                  <a:srgbClr val="292929"/>
                </a:solidFill>
                <a:latin typeface="sohne"/>
              </a:rPr>
              <a:t>Xent</a:t>
            </a:r>
            <a:r>
              <a:rPr lang="sv-SE" b="1" dirty="0">
                <a:solidFill>
                  <a:srgbClr val="292929"/>
                </a:solidFill>
                <a:latin typeface="sohne"/>
              </a:rPr>
              <a:t> loss (Chen et al. 2020) -- </a:t>
            </a:r>
            <a:r>
              <a:rPr lang="en-US" dirty="0" err="1"/>
              <a:t>SimCLR</a:t>
            </a:r>
            <a:r>
              <a:rPr lang="en-US" dirty="0"/>
              <a:t>--Paper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0F53720-1976-D045-B05C-B880A842CA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988254"/>
            <a:ext cx="4883818" cy="92274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F29A4C0-02F4-EC43-8C5F-B29C4E8BE68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04"/>
          <a:stretch/>
        </p:blipFill>
        <p:spPr>
          <a:xfrm>
            <a:off x="5125937" y="3999803"/>
            <a:ext cx="3185107" cy="8382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4F5A00A-4D3C-DD4D-83C2-74EAD0AACD51}"/>
              </a:ext>
            </a:extLst>
          </p:cNvPr>
          <p:cNvSpPr/>
          <p:nvPr/>
        </p:nvSpPr>
        <p:spPr>
          <a:xfrm>
            <a:off x="5125938" y="3326485"/>
            <a:ext cx="39348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b="1" dirty="0" err="1">
                <a:solidFill>
                  <a:srgbClr val="FF0000"/>
                </a:solidFill>
                <a:latin typeface="sohne"/>
              </a:rPr>
              <a:t>Binary_Contrastive_Loss</a:t>
            </a:r>
            <a:r>
              <a:rPr lang="sv-SE" b="1" dirty="0">
                <a:solidFill>
                  <a:srgbClr val="FF0000"/>
                </a:solidFill>
                <a:latin typeface="sohne"/>
              </a:rPr>
              <a:t>– </a:t>
            </a:r>
            <a:r>
              <a:rPr lang="sv-SE" b="1" dirty="0" err="1">
                <a:solidFill>
                  <a:srgbClr val="FF0000"/>
                </a:solidFill>
                <a:latin typeface="sohne"/>
              </a:rPr>
              <a:t>Our</a:t>
            </a:r>
            <a:r>
              <a:rPr lang="sv-SE" b="1" dirty="0">
                <a:solidFill>
                  <a:srgbClr val="FF0000"/>
                </a:solidFill>
                <a:latin typeface="sohne"/>
              </a:rPr>
              <a:t> </a:t>
            </a:r>
            <a:r>
              <a:rPr lang="sv-SE" b="1" dirty="0" err="1">
                <a:solidFill>
                  <a:srgbClr val="FF0000"/>
                </a:solidFill>
                <a:latin typeface="sohne"/>
              </a:rPr>
              <a:t>Proposal</a:t>
            </a:r>
            <a:endParaRPr lang="en-US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C9C686F9-CA4F-674F-9D6E-5B9025DAC31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163"/>
          <a:stretch/>
        </p:blipFill>
        <p:spPr>
          <a:xfrm>
            <a:off x="8643257" y="3840906"/>
            <a:ext cx="3429000" cy="1135615"/>
          </a:xfrm>
          <a:prstGeom prst="rect">
            <a:avLst/>
          </a:prstGeom>
        </p:spPr>
      </p:pic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2391C6E7-F710-6F4B-9FD7-6432FDCBB522}"/>
              </a:ext>
            </a:extLst>
          </p:cNvPr>
          <p:cNvSpPr/>
          <p:nvPr/>
        </p:nvSpPr>
        <p:spPr>
          <a:xfrm>
            <a:off x="5029200" y="3840906"/>
            <a:ext cx="3396343" cy="128626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65F98B16-7BD1-AA43-9F8A-6F09BFFBBE53}"/>
              </a:ext>
            </a:extLst>
          </p:cNvPr>
          <p:cNvSpPr/>
          <p:nvPr/>
        </p:nvSpPr>
        <p:spPr>
          <a:xfrm>
            <a:off x="8643257" y="3823880"/>
            <a:ext cx="3396343" cy="128626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5E1D02F-62CB-3E4A-9CF7-CE0CA5CB3A43}"/>
              </a:ext>
            </a:extLst>
          </p:cNvPr>
          <p:cNvSpPr txBox="1"/>
          <p:nvPr/>
        </p:nvSpPr>
        <p:spPr>
          <a:xfrm>
            <a:off x="5976257" y="5246914"/>
            <a:ext cx="20791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W" dirty="0"/>
              <a:t>Contrastive Loss of Images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B78D09D-68AE-7C47-A514-331773642B33}"/>
              </a:ext>
            </a:extLst>
          </p:cNvPr>
          <p:cNvSpPr txBox="1"/>
          <p:nvPr/>
        </p:nvSpPr>
        <p:spPr>
          <a:xfrm>
            <a:off x="9753600" y="5140814"/>
            <a:ext cx="20791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W" dirty="0"/>
              <a:t>Contrastive Loss of </a:t>
            </a:r>
          </a:p>
          <a:p>
            <a:r>
              <a:rPr lang="en-TW" dirty="0"/>
              <a:t>Binary Mask</a:t>
            </a:r>
          </a:p>
        </p:txBody>
      </p:sp>
    </p:spTree>
    <p:extLst>
      <p:ext uri="{BB962C8B-B14F-4D97-AF65-F5344CB8AC3E}">
        <p14:creationId xmlns:p14="http://schemas.microsoft.com/office/powerpoint/2010/main" val="58583565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DF40A4-FDAD-2747-A580-01CE24D478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38200"/>
          </a:xfrm>
        </p:spPr>
        <p:txBody>
          <a:bodyPr>
            <a:normAutofit/>
          </a:bodyPr>
          <a:lstStyle/>
          <a:p>
            <a:pPr algn="ctr"/>
            <a:r>
              <a:rPr lang="en-TW" dirty="0">
                <a:solidFill>
                  <a:srgbClr val="0052D6"/>
                </a:solidFill>
              </a:rPr>
              <a:t>Binary-Contrastive Self-Supervised Framework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19832C-0C80-7A4B-BB9F-8B6486C74C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4623"/>
            <a:ext cx="4183030" cy="403229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295D4AA-1171-644B-A90B-F6C893018DD3}"/>
              </a:ext>
            </a:extLst>
          </p:cNvPr>
          <p:cNvSpPr/>
          <p:nvPr/>
        </p:nvSpPr>
        <p:spPr>
          <a:xfrm>
            <a:off x="5231286" y="838201"/>
            <a:ext cx="63684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b="1" dirty="0" err="1">
                <a:solidFill>
                  <a:srgbClr val="FF0000"/>
                </a:solidFill>
                <a:latin typeface="sohne"/>
              </a:rPr>
              <a:t>Contrastive_Loss</a:t>
            </a:r>
            <a:r>
              <a:rPr lang="sv-SE" b="1" dirty="0">
                <a:solidFill>
                  <a:srgbClr val="FF0000"/>
                </a:solidFill>
                <a:latin typeface="sohne"/>
              </a:rPr>
              <a:t> </a:t>
            </a:r>
            <a:r>
              <a:rPr lang="sv-SE" b="1" dirty="0">
                <a:solidFill>
                  <a:srgbClr val="292929"/>
                </a:solidFill>
                <a:latin typeface="sohne"/>
              </a:rPr>
              <a:t>NT-</a:t>
            </a:r>
            <a:r>
              <a:rPr lang="sv-SE" b="1" dirty="0" err="1">
                <a:solidFill>
                  <a:srgbClr val="292929"/>
                </a:solidFill>
                <a:latin typeface="sohne"/>
              </a:rPr>
              <a:t>Xent</a:t>
            </a:r>
            <a:r>
              <a:rPr lang="sv-SE" b="1" dirty="0">
                <a:solidFill>
                  <a:srgbClr val="292929"/>
                </a:solidFill>
                <a:latin typeface="sohne"/>
              </a:rPr>
              <a:t> loss (Chen et al. 2020) -- </a:t>
            </a:r>
            <a:r>
              <a:rPr lang="en-US" dirty="0" err="1"/>
              <a:t>SimCLR</a:t>
            </a:r>
            <a:r>
              <a:rPr lang="en-US" dirty="0"/>
              <a:t>--Paper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0F53720-1976-D045-B05C-B880A842CA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1348" y="1478601"/>
            <a:ext cx="4883818" cy="92274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F29A4C0-02F4-EC43-8C5F-B29C4E8BE68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04"/>
          <a:stretch/>
        </p:blipFill>
        <p:spPr>
          <a:xfrm>
            <a:off x="4823865" y="3009900"/>
            <a:ext cx="3185107" cy="8382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4F5A00A-4D3C-DD4D-83C2-74EAD0AACD51}"/>
              </a:ext>
            </a:extLst>
          </p:cNvPr>
          <p:cNvSpPr/>
          <p:nvPr/>
        </p:nvSpPr>
        <p:spPr>
          <a:xfrm>
            <a:off x="4823866" y="2336582"/>
            <a:ext cx="39348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b="1" dirty="0" err="1">
                <a:solidFill>
                  <a:srgbClr val="FF0000"/>
                </a:solidFill>
                <a:latin typeface="sohne"/>
              </a:rPr>
              <a:t>Binary_Contrastive_Loss</a:t>
            </a:r>
            <a:r>
              <a:rPr lang="sv-SE" b="1" dirty="0">
                <a:solidFill>
                  <a:srgbClr val="FF0000"/>
                </a:solidFill>
                <a:latin typeface="sohne"/>
              </a:rPr>
              <a:t>– </a:t>
            </a:r>
            <a:r>
              <a:rPr lang="sv-SE" b="1" dirty="0" err="1">
                <a:solidFill>
                  <a:srgbClr val="FF0000"/>
                </a:solidFill>
                <a:latin typeface="sohne"/>
              </a:rPr>
              <a:t>Our</a:t>
            </a:r>
            <a:r>
              <a:rPr lang="sv-SE" b="1" dirty="0">
                <a:solidFill>
                  <a:srgbClr val="FF0000"/>
                </a:solidFill>
                <a:latin typeface="sohne"/>
              </a:rPr>
              <a:t> </a:t>
            </a:r>
            <a:r>
              <a:rPr lang="sv-SE" b="1" dirty="0" err="1">
                <a:solidFill>
                  <a:srgbClr val="FF0000"/>
                </a:solidFill>
                <a:latin typeface="sohne"/>
              </a:rPr>
              <a:t>Proposal</a:t>
            </a:r>
            <a:endParaRPr lang="en-US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C9C686F9-CA4F-674F-9D6E-5B9025DAC31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163"/>
          <a:stretch/>
        </p:blipFill>
        <p:spPr>
          <a:xfrm>
            <a:off x="8341185" y="2851003"/>
            <a:ext cx="3429000" cy="1135615"/>
          </a:xfrm>
          <a:prstGeom prst="rect">
            <a:avLst/>
          </a:prstGeom>
        </p:spPr>
      </p:pic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2391C6E7-F710-6F4B-9FD7-6432FDCBB522}"/>
              </a:ext>
            </a:extLst>
          </p:cNvPr>
          <p:cNvSpPr/>
          <p:nvPr/>
        </p:nvSpPr>
        <p:spPr>
          <a:xfrm>
            <a:off x="4727128" y="2851003"/>
            <a:ext cx="3396343" cy="128626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65F98B16-7BD1-AA43-9F8A-6F09BFFBBE53}"/>
              </a:ext>
            </a:extLst>
          </p:cNvPr>
          <p:cNvSpPr/>
          <p:nvPr/>
        </p:nvSpPr>
        <p:spPr>
          <a:xfrm>
            <a:off x="8341185" y="2833977"/>
            <a:ext cx="3396343" cy="128626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5E1D02F-62CB-3E4A-9CF7-CE0CA5CB3A43}"/>
              </a:ext>
            </a:extLst>
          </p:cNvPr>
          <p:cNvSpPr txBox="1"/>
          <p:nvPr/>
        </p:nvSpPr>
        <p:spPr>
          <a:xfrm>
            <a:off x="5203855" y="4257011"/>
            <a:ext cx="25495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dirty="0"/>
              <a:t>Contrastive Loss of </a:t>
            </a:r>
            <a:r>
              <a:rPr lang="en-TW" b="1" dirty="0">
                <a:solidFill>
                  <a:srgbClr val="0070C0"/>
                </a:solidFill>
              </a:rPr>
              <a:t>Images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B78D09D-68AE-7C47-A514-331773642B33}"/>
              </a:ext>
            </a:extLst>
          </p:cNvPr>
          <p:cNvSpPr txBox="1"/>
          <p:nvPr/>
        </p:nvSpPr>
        <p:spPr>
          <a:xfrm>
            <a:off x="9451528" y="4150911"/>
            <a:ext cx="20791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dirty="0"/>
              <a:t>Contrastive Loss of </a:t>
            </a:r>
          </a:p>
          <a:p>
            <a:pPr algn="ctr"/>
            <a:r>
              <a:rPr lang="en-TW" b="1" dirty="0">
                <a:solidFill>
                  <a:srgbClr val="0070C0"/>
                </a:solidFill>
              </a:rPr>
              <a:t>Binary Mask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0A1C87B-DF74-454E-8A3B-1CA59B7B1CA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163" r="5393"/>
          <a:stretch/>
        </p:blipFill>
        <p:spPr>
          <a:xfrm>
            <a:off x="7078072" y="5384292"/>
            <a:ext cx="3130370" cy="111081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76D7CEE-2AA7-6C47-B066-22E59DFFCE8C}"/>
              </a:ext>
            </a:extLst>
          </p:cNvPr>
          <p:cNvSpPr txBox="1"/>
          <p:nvPr/>
        </p:nvSpPr>
        <p:spPr>
          <a:xfrm>
            <a:off x="5579331" y="5619689"/>
            <a:ext cx="16919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W" sz="2000" dirty="0">
                <a:solidFill>
                  <a:srgbClr val="FF0000"/>
                </a:solidFill>
              </a:rPr>
              <a:t>Total_Loss =</a:t>
            </a:r>
          </a:p>
        </p:txBody>
      </p:sp>
    </p:spTree>
    <p:extLst>
      <p:ext uri="{BB962C8B-B14F-4D97-AF65-F5344CB8AC3E}">
        <p14:creationId xmlns:p14="http://schemas.microsoft.com/office/powerpoint/2010/main" val="5314899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04B0B-7629-BA4D-AD3F-D10B6BD2D9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99501"/>
            <a:ext cx="10515600" cy="759340"/>
          </a:xfrm>
        </p:spPr>
        <p:txBody>
          <a:bodyPr>
            <a:normAutofit/>
          </a:bodyPr>
          <a:lstStyle/>
          <a:p>
            <a:pPr algn="ctr"/>
            <a:r>
              <a:rPr lang="en-TW" sz="3200" b="1" dirty="0"/>
              <a:t>Small Dataset (</a:t>
            </a:r>
            <a:r>
              <a:rPr lang="en-TW" sz="3200" b="1" dirty="0">
                <a:solidFill>
                  <a:srgbClr val="C00000"/>
                </a:solidFill>
              </a:rPr>
              <a:t>tf.data.Dataset</a:t>
            </a:r>
            <a:r>
              <a:rPr lang="en-TW" sz="3200" b="1" dirty="0"/>
              <a:t>) 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7E1C68-3894-0546-99B8-6353A6D12B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99606"/>
            <a:ext cx="9888411" cy="466321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992928E-1E72-C343-B46F-411FFEE0F459}"/>
              </a:ext>
            </a:extLst>
          </p:cNvPr>
          <p:cNvSpPr/>
          <p:nvPr/>
        </p:nvSpPr>
        <p:spPr>
          <a:xfrm>
            <a:off x="6096000" y="2562666"/>
            <a:ext cx="4179376" cy="4572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800" b="1" i="0" u="none" strike="noStrike" kern="1200" cap="none" spc="0" normalizeH="0" baseline="0" noProof="0" dirty="0">
                <a:ln>
                  <a:solidFill>
                    <a:prstClr val="white">
                      <a:lumMod val="65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Loading data to Memory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9870352-B2E6-9D43-8035-2BF5B5AB673D}"/>
              </a:ext>
            </a:extLst>
          </p:cNvPr>
          <p:cNvSpPr txBox="1">
            <a:spLocks/>
          </p:cNvSpPr>
          <p:nvPr/>
        </p:nvSpPr>
        <p:spPr>
          <a:xfrm>
            <a:off x="2943246" y="66580"/>
            <a:ext cx="5952363" cy="8921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4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Building Prepare Data</a:t>
            </a:r>
          </a:p>
        </p:txBody>
      </p:sp>
    </p:spTree>
    <p:extLst>
      <p:ext uri="{BB962C8B-B14F-4D97-AF65-F5344CB8AC3E}">
        <p14:creationId xmlns:p14="http://schemas.microsoft.com/office/powerpoint/2010/main" val="100266849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DF40A4-FDAD-2747-A580-01CE24D478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38200"/>
          </a:xfrm>
        </p:spPr>
        <p:txBody>
          <a:bodyPr>
            <a:normAutofit/>
          </a:bodyPr>
          <a:lstStyle/>
          <a:p>
            <a:pPr algn="ctr"/>
            <a:r>
              <a:rPr lang="en-TW" dirty="0">
                <a:solidFill>
                  <a:srgbClr val="0052D6"/>
                </a:solidFill>
              </a:rPr>
              <a:t>Binary-Contrastive Self-Supervised Framework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19832C-0C80-7A4B-BB9F-8B6486C74C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4623"/>
            <a:ext cx="4183030" cy="403229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295D4AA-1171-644B-A90B-F6C893018DD3}"/>
              </a:ext>
            </a:extLst>
          </p:cNvPr>
          <p:cNvSpPr/>
          <p:nvPr/>
        </p:nvSpPr>
        <p:spPr>
          <a:xfrm>
            <a:off x="5231286" y="838201"/>
            <a:ext cx="63684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b="1" dirty="0" err="1">
                <a:solidFill>
                  <a:srgbClr val="FF0000"/>
                </a:solidFill>
                <a:latin typeface="sohne"/>
              </a:rPr>
              <a:t>Contrastive_Loss</a:t>
            </a:r>
            <a:r>
              <a:rPr lang="sv-SE" b="1" dirty="0">
                <a:solidFill>
                  <a:srgbClr val="FF0000"/>
                </a:solidFill>
                <a:latin typeface="sohne"/>
              </a:rPr>
              <a:t> </a:t>
            </a:r>
            <a:r>
              <a:rPr lang="sv-SE" b="1" dirty="0">
                <a:solidFill>
                  <a:srgbClr val="292929"/>
                </a:solidFill>
                <a:latin typeface="sohne"/>
              </a:rPr>
              <a:t>NT-</a:t>
            </a:r>
            <a:r>
              <a:rPr lang="sv-SE" b="1" dirty="0" err="1">
                <a:solidFill>
                  <a:srgbClr val="292929"/>
                </a:solidFill>
                <a:latin typeface="sohne"/>
              </a:rPr>
              <a:t>Xent</a:t>
            </a:r>
            <a:r>
              <a:rPr lang="sv-SE" b="1" dirty="0">
                <a:solidFill>
                  <a:srgbClr val="292929"/>
                </a:solidFill>
                <a:latin typeface="sohne"/>
              </a:rPr>
              <a:t> loss (Chen et al. 2020) -- </a:t>
            </a:r>
            <a:r>
              <a:rPr lang="en-US" dirty="0" err="1"/>
              <a:t>SimCLR</a:t>
            </a:r>
            <a:r>
              <a:rPr lang="en-US" dirty="0"/>
              <a:t>--Paper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0F53720-1976-D045-B05C-B880A842CA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1348" y="1478601"/>
            <a:ext cx="4883818" cy="92274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F29A4C0-02F4-EC43-8C5F-B29C4E8BE68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04"/>
          <a:stretch/>
        </p:blipFill>
        <p:spPr>
          <a:xfrm>
            <a:off x="4823865" y="3009900"/>
            <a:ext cx="3185107" cy="8382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4F5A00A-4D3C-DD4D-83C2-74EAD0AACD51}"/>
              </a:ext>
            </a:extLst>
          </p:cNvPr>
          <p:cNvSpPr/>
          <p:nvPr/>
        </p:nvSpPr>
        <p:spPr>
          <a:xfrm>
            <a:off x="4823866" y="2336582"/>
            <a:ext cx="39348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b="1" dirty="0" err="1">
                <a:solidFill>
                  <a:srgbClr val="FF0000"/>
                </a:solidFill>
                <a:latin typeface="sohne"/>
              </a:rPr>
              <a:t>Binary_Contrastive_Loss</a:t>
            </a:r>
            <a:r>
              <a:rPr lang="sv-SE" b="1" dirty="0">
                <a:solidFill>
                  <a:srgbClr val="FF0000"/>
                </a:solidFill>
                <a:latin typeface="sohne"/>
              </a:rPr>
              <a:t>– </a:t>
            </a:r>
            <a:r>
              <a:rPr lang="sv-SE" b="1" dirty="0" err="1">
                <a:solidFill>
                  <a:srgbClr val="FF0000"/>
                </a:solidFill>
                <a:latin typeface="sohne"/>
              </a:rPr>
              <a:t>Our</a:t>
            </a:r>
            <a:r>
              <a:rPr lang="sv-SE" b="1" dirty="0">
                <a:solidFill>
                  <a:srgbClr val="FF0000"/>
                </a:solidFill>
                <a:latin typeface="sohne"/>
              </a:rPr>
              <a:t> </a:t>
            </a:r>
            <a:r>
              <a:rPr lang="sv-SE" b="1" dirty="0" err="1">
                <a:solidFill>
                  <a:srgbClr val="FF0000"/>
                </a:solidFill>
                <a:latin typeface="sohne"/>
              </a:rPr>
              <a:t>Proposal</a:t>
            </a:r>
            <a:endParaRPr lang="en-US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C9C686F9-CA4F-674F-9D6E-5B9025DAC31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163"/>
          <a:stretch/>
        </p:blipFill>
        <p:spPr>
          <a:xfrm>
            <a:off x="8341185" y="2851003"/>
            <a:ext cx="3429000" cy="1135615"/>
          </a:xfrm>
          <a:prstGeom prst="rect">
            <a:avLst/>
          </a:prstGeom>
        </p:spPr>
      </p:pic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2391C6E7-F710-6F4B-9FD7-6432FDCBB522}"/>
              </a:ext>
            </a:extLst>
          </p:cNvPr>
          <p:cNvSpPr/>
          <p:nvPr/>
        </p:nvSpPr>
        <p:spPr>
          <a:xfrm>
            <a:off x="4727128" y="2851003"/>
            <a:ext cx="3396343" cy="1286265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65F98B16-7BD1-AA43-9F8A-6F09BFFBBE53}"/>
              </a:ext>
            </a:extLst>
          </p:cNvPr>
          <p:cNvSpPr/>
          <p:nvPr/>
        </p:nvSpPr>
        <p:spPr>
          <a:xfrm>
            <a:off x="8341185" y="2833977"/>
            <a:ext cx="3396343" cy="1286265"/>
          </a:xfrm>
          <a:prstGeom prst="round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>
              <a:solidFill>
                <a:srgbClr val="00206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5E1D02F-62CB-3E4A-9CF7-CE0CA5CB3A43}"/>
              </a:ext>
            </a:extLst>
          </p:cNvPr>
          <p:cNvSpPr txBox="1"/>
          <p:nvPr/>
        </p:nvSpPr>
        <p:spPr>
          <a:xfrm>
            <a:off x="5203855" y="4257011"/>
            <a:ext cx="25495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dirty="0"/>
              <a:t>Contrastive Loss of </a:t>
            </a:r>
            <a:r>
              <a:rPr lang="en-TW" b="1" dirty="0">
                <a:solidFill>
                  <a:srgbClr val="0070C0"/>
                </a:solidFill>
              </a:rPr>
              <a:t>Images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B78D09D-68AE-7C47-A514-331773642B33}"/>
              </a:ext>
            </a:extLst>
          </p:cNvPr>
          <p:cNvSpPr txBox="1"/>
          <p:nvPr/>
        </p:nvSpPr>
        <p:spPr>
          <a:xfrm>
            <a:off x="9451528" y="4150911"/>
            <a:ext cx="20791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dirty="0"/>
              <a:t>Contrastive Loss of </a:t>
            </a:r>
          </a:p>
          <a:p>
            <a:pPr algn="ctr"/>
            <a:r>
              <a:rPr lang="en-TW" b="1" dirty="0">
                <a:solidFill>
                  <a:srgbClr val="0070C0"/>
                </a:solidFill>
              </a:rPr>
              <a:t>Binary Mask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5B59D12-BE20-2547-8163-DC1EAE64540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04"/>
          <a:stretch/>
        </p:blipFill>
        <p:spPr>
          <a:xfrm>
            <a:off x="5661291" y="5481516"/>
            <a:ext cx="2981966" cy="78474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0A1C87B-DF74-454E-8A3B-1CA59B7B1CA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163" r="5393"/>
          <a:stretch/>
        </p:blipFill>
        <p:spPr>
          <a:xfrm>
            <a:off x="8974544" y="5404201"/>
            <a:ext cx="3130370" cy="111081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76D7CEE-2AA7-6C47-B066-22E59DFFCE8C}"/>
              </a:ext>
            </a:extLst>
          </p:cNvPr>
          <p:cNvSpPr txBox="1"/>
          <p:nvPr/>
        </p:nvSpPr>
        <p:spPr>
          <a:xfrm>
            <a:off x="3659093" y="5650467"/>
            <a:ext cx="16919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W" sz="2000" dirty="0">
                <a:solidFill>
                  <a:srgbClr val="FF0000"/>
                </a:solidFill>
              </a:rPr>
              <a:t>Total_Loss =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0A0CE80-05EF-934A-B7B5-3141B362E37B}"/>
                  </a:ext>
                </a:extLst>
              </p:cNvPr>
              <p:cNvSpPr txBox="1"/>
              <p:nvPr/>
            </p:nvSpPr>
            <p:spPr>
              <a:xfrm>
                <a:off x="5346250" y="5526361"/>
                <a:ext cx="338877" cy="57618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TW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0A0CE80-05EF-934A-B7B5-3141B362E3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6250" y="5526361"/>
                <a:ext cx="338877" cy="576183"/>
              </a:xfrm>
              <a:prstGeom prst="rect">
                <a:avLst/>
              </a:prstGeom>
              <a:blipFill>
                <a:blip r:embed="rId5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EABA961-B901-5E48-9DB8-6B1739FC8577}"/>
                  </a:ext>
                </a:extLst>
              </p:cNvPr>
              <p:cNvSpPr txBox="1"/>
              <p:nvPr/>
            </p:nvSpPr>
            <p:spPr>
              <a:xfrm>
                <a:off x="5789452" y="5631479"/>
                <a:ext cx="6096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TW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EABA961-B901-5E48-9DB8-6B1739FC85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9452" y="5631479"/>
                <a:ext cx="6096000" cy="369332"/>
              </a:xfrm>
              <a:prstGeom prst="rect">
                <a:avLst/>
              </a:prstGeom>
              <a:blipFill>
                <a:blip r:embed="rId6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ight Bracket 14">
            <a:extLst>
              <a:ext uri="{FF2B5EF4-FFF2-40B4-BE49-F238E27FC236}">
                <a16:creationId xmlns:a16="http://schemas.microsoft.com/office/drawing/2014/main" id="{3503819E-551F-E040-8243-0AC68240B152}"/>
              </a:ext>
            </a:extLst>
          </p:cNvPr>
          <p:cNvSpPr/>
          <p:nvPr/>
        </p:nvSpPr>
        <p:spPr>
          <a:xfrm>
            <a:off x="8531342" y="5318479"/>
            <a:ext cx="111915" cy="1110814"/>
          </a:xfrm>
          <a:prstGeom prst="righ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26" name="Right Bracket 25">
            <a:extLst>
              <a:ext uri="{FF2B5EF4-FFF2-40B4-BE49-F238E27FC236}">
                <a16:creationId xmlns:a16="http://schemas.microsoft.com/office/drawing/2014/main" id="{8016AD2E-6109-ED4C-9E81-2F133F427EEC}"/>
              </a:ext>
            </a:extLst>
          </p:cNvPr>
          <p:cNvSpPr/>
          <p:nvPr/>
        </p:nvSpPr>
        <p:spPr>
          <a:xfrm flipH="1">
            <a:off x="5626359" y="5404200"/>
            <a:ext cx="111913" cy="1110814"/>
          </a:xfrm>
          <a:prstGeom prst="righ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27" name="Right Bracket 26">
            <a:extLst>
              <a:ext uri="{FF2B5EF4-FFF2-40B4-BE49-F238E27FC236}">
                <a16:creationId xmlns:a16="http://schemas.microsoft.com/office/drawing/2014/main" id="{94AB86F1-C80D-5F45-88BB-C1B086B923BA}"/>
              </a:ext>
            </a:extLst>
          </p:cNvPr>
          <p:cNvSpPr/>
          <p:nvPr/>
        </p:nvSpPr>
        <p:spPr>
          <a:xfrm>
            <a:off x="11988387" y="5293131"/>
            <a:ext cx="111915" cy="1110814"/>
          </a:xfrm>
          <a:prstGeom prst="righ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28" name="Right Bracket 27">
            <a:extLst>
              <a:ext uri="{FF2B5EF4-FFF2-40B4-BE49-F238E27FC236}">
                <a16:creationId xmlns:a16="http://schemas.microsoft.com/office/drawing/2014/main" id="{68B1B474-99E8-374E-8338-82DA4F2E0029}"/>
              </a:ext>
            </a:extLst>
          </p:cNvPr>
          <p:cNvSpPr/>
          <p:nvPr/>
        </p:nvSpPr>
        <p:spPr>
          <a:xfrm flipH="1">
            <a:off x="8974544" y="5346194"/>
            <a:ext cx="111913" cy="1110814"/>
          </a:xfrm>
          <a:prstGeom prst="righ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B52E258-E741-BB42-B747-8A7369FEBAF8}"/>
              </a:ext>
            </a:extLst>
          </p:cNvPr>
          <p:cNvSpPr txBox="1"/>
          <p:nvPr/>
        </p:nvSpPr>
        <p:spPr>
          <a:xfrm>
            <a:off x="6019800" y="5072743"/>
            <a:ext cx="30636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W" dirty="0"/>
              <a:t>Contribute </a:t>
            </a:r>
            <a:r>
              <a:rPr lang="en-TW" dirty="0">
                <a:solidFill>
                  <a:srgbClr val="FF0000"/>
                </a:solidFill>
              </a:rPr>
              <a:t>50% of Total loss</a:t>
            </a:r>
          </a:p>
        </p:txBody>
      </p:sp>
      <p:cxnSp>
        <p:nvCxnSpPr>
          <p:cNvPr id="18" name="Curved Connector 17">
            <a:extLst>
              <a:ext uri="{FF2B5EF4-FFF2-40B4-BE49-F238E27FC236}">
                <a16:creationId xmlns:a16="http://schemas.microsoft.com/office/drawing/2014/main" id="{7ACE3AAC-44BA-CA4A-AE39-AA97020A797C}"/>
              </a:ext>
            </a:extLst>
          </p:cNvPr>
          <p:cNvCxnSpPr>
            <a:cxnSpLocks/>
            <a:stCxn id="6" idx="0"/>
            <a:endCxn id="16" idx="0"/>
          </p:cNvCxnSpPr>
          <p:nvPr/>
        </p:nvCxnSpPr>
        <p:spPr>
          <a:xfrm rot="5400000" flipH="1" flipV="1">
            <a:off x="6306836" y="4281596"/>
            <a:ext cx="453618" cy="2035912"/>
          </a:xfrm>
          <a:prstGeom prst="curvedConnector3">
            <a:avLst>
              <a:gd name="adj1" fmla="val 15039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99614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DF40A4-FDAD-2747-A580-01CE24D478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38200"/>
          </a:xfrm>
        </p:spPr>
        <p:txBody>
          <a:bodyPr>
            <a:normAutofit/>
          </a:bodyPr>
          <a:lstStyle/>
          <a:p>
            <a:pPr algn="ctr"/>
            <a:r>
              <a:rPr lang="en-TW" dirty="0">
                <a:solidFill>
                  <a:srgbClr val="0052D6"/>
                </a:solidFill>
              </a:rPr>
              <a:t>Binary-Contrastive Self-Supervised Framework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19832C-0C80-7A4B-BB9F-8B6486C74C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4623"/>
            <a:ext cx="4183030" cy="40322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B5ADB7C-74F5-0A43-8935-FB76E50891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4552" y="1214623"/>
            <a:ext cx="6602105" cy="424815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89681B9-7CC2-4C41-9503-785B4365A505}"/>
              </a:ext>
            </a:extLst>
          </p:cNvPr>
          <p:cNvSpPr txBox="1"/>
          <p:nvPr/>
        </p:nvSpPr>
        <p:spPr>
          <a:xfrm>
            <a:off x="7663543" y="5823857"/>
            <a:ext cx="2699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dirty="0"/>
              <a:t>Mask_Contrast </a:t>
            </a:r>
            <a:r>
              <a:rPr lang="en-TW" dirty="0">
                <a:hlinkClick r:id="rId4"/>
              </a:rPr>
              <a:t>paper</a:t>
            </a:r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88984505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DF40A4-FDAD-2747-A580-01CE24D478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77333"/>
          </a:xfrm>
        </p:spPr>
        <p:txBody>
          <a:bodyPr>
            <a:normAutofit fontScale="90000"/>
          </a:bodyPr>
          <a:lstStyle/>
          <a:p>
            <a:pPr algn="ctr"/>
            <a:r>
              <a:rPr lang="en-TW" dirty="0">
                <a:solidFill>
                  <a:srgbClr val="0052D6"/>
                </a:solidFill>
              </a:rPr>
              <a:t>Semantic Contrastive Self-Supervised Framework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FE745A-1EC5-904D-86C7-3C8A0E13D9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56" y="1187752"/>
            <a:ext cx="5369053" cy="448249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79F44C4-3D46-3149-89D1-6197EF0FCC2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04"/>
          <a:stretch/>
        </p:blipFill>
        <p:spPr>
          <a:xfrm>
            <a:off x="5138058" y="1918197"/>
            <a:ext cx="3185107" cy="838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B94E1EC-D27E-9A41-AFDB-3BD543BD18F1}"/>
              </a:ext>
            </a:extLst>
          </p:cNvPr>
          <p:cNvSpPr/>
          <p:nvPr/>
        </p:nvSpPr>
        <p:spPr>
          <a:xfrm>
            <a:off x="4865916" y="1230060"/>
            <a:ext cx="41994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b="1" dirty="0" err="1">
                <a:solidFill>
                  <a:srgbClr val="FF0000"/>
                </a:solidFill>
                <a:latin typeface="sohne"/>
              </a:rPr>
              <a:t>Semantic_Contrastive_Loss</a:t>
            </a:r>
            <a:r>
              <a:rPr lang="sv-SE" b="1" dirty="0">
                <a:solidFill>
                  <a:srgbClr val="FF0000"/>
                </a:solidFill>
                <a:latin typeface="sohne"/>
              </a:rPr>
              <a:t>– </a:t>
            </a:r>
            <a:r>
              <a:rPr lang="sv-SE" b="1" dirty="0" err="1">
                <a:solidFill>
                  <a:srgbClr val="FF0000"/>
                </a:solidFill>
                <a:latin typeface="sohne"/>
              </a:rPr>
              <a:t>Our</a:t>
            </a:r>
            <a:r>
              <a:rPr lang="sv-SE" b="1" dirty="0">
                <a:solidFill>
                  <a:srgbClr val="FF0000"/>
                </a:solidFill>
                <a:latin typeface="sohne"/>
              </a:rPr>
              <a:t> </a:t>
            </a:r>
            <a:r>
              <a:rPr lang="sv-SE" b="1" dirty="0" err="1">
                <a:solidFill>
                  <a:srgbClr val="FF0000"/>
                </a:solidFill>
                <a:latin typeface="sohne"/>
              </a:rPr>
              <a:t>Proposal</a:t>
            </a:r>
            <a:endParaRPr lang="en-US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2A074D35-7592-734E-84F5-24B662FDEFD6}"/>
              </a:ext>
            </a:extLst>
          </p:cNvPr>
          <p:cNvSpPr/>
          <p:nvPr/>
        </p:nvSpPr>
        <p:spPr>
          <a:xfrm>
            <a:off x="5041321" y="1759300"/>
            <a:ext cx="3396343" cy="1286265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FFAC1DB0-090C-4B40-A53A-B508EE8AC93A}"/>
              </a:ext>
            </a:extLst>
          </p:cNvPr>
          <p:cNvSpPr/>
          <p:nvPr/>
        </p:nvSpPr>
        <p:spPr>
          <a:xfrm>
            <a:off x="5322345" y="5186012"/>
            <a:ext cx="3396343" cy="1286265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D80737A-CA4B-F84F-B3F0-C4F0B8020513}"/>
                  </a:ext>
                </a:extLst>
              </p:cNvPr>
              <p:cNvSpPr txBox="1"/>
              <p:nvPr/>
            </p:nvSpPr>
            <p:spPr>
              <a:xfrm>
                <a:off x="6096000" y="3684154"/>
                <a:ext cx="3396342" cy="73590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f>
                            <m:f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𝑍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𝑓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𝑍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𝑓𝑖</m:t>
                                          </m:r>
                                        </m:e>
                                      </m:d>
                                    </m:sub>
                                  </m:sSub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/>
                          </m:f>
                        </m:e>
                      </m:func>
                    </m:oMath>
                  </m:oMathPara>
                </a14:m>
                <a:endParaRPr lang="en-TW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D80737A-CA4B-F84F-B3F0-C4F0B80205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3684154"/>
                <a:ext cx="3396342" cy="735907"/>
              </a:xfrm>
              <a:prstGeom prst="rect">
                <a:avLst/>
              </a:prstGeom>
              <a:blipFill>
                <a:blip r:embed="rId4"/>
                <a:stretch>
                  <a:fillRect t="-1695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6694223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385288E-4BD0-41A1-A5F6-24B26C87B4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6613" y="1040606"/>
            <a:ext cx="13105837" cy="386729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4215F8B-2A53-412C-82C8-CDF4FA574C90}"/>
              </a:ext>
            </a:extLst>
          </p:cNvPr>
          <p:cNvSpPr txBox="1"/>
          <p:nvPr/>
        </p:nvSpPr>
        <p:spPr>
          <a:xfrm>
            <a:off x="1235762" y="66291"/>
            <a:ext cx="94427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52D6"/>
                </a:solidFill>
              </a:rPr>
              <a:t>Self-Supervised Contrastive Pipeline Methods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0DB16ED-2173-4E35-ABCC-AF81F2B8202C}"/>
              </a:ext>
            </a:extLst>
          </p:cNvPr>
          <p:cNvSpPr/>
          <p:nvPr/>
        </p:nvSpPr>
        <p:spPr>
          <a:xfrm>
            <a:off x="3133721" y="5448062"/>
            <a:ext cx="64651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A Survey on Contrastive Self-Supervised Learning Jaiswal et.al 2021</a:t>
            </a:r>
          </a:p>
        </p:txBody>
      </p:sp>
    </p:spTree>
    <p:extLst>
      <p:ext uri="{BB962C8B-B14F-4D97-AF65-F5344CB8AC3E}">
        <p14:creationId xmlns:p14="http://schemas.microsoft.com/office/powerpoint/2010/main" val="255591165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DC9CAF-C540-CD4B-8341-FCCFFBFBF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786" y="146652"/>
            <a:ext cx="11058427" cy="1325563"/>
          </a:xfrm>
        </p:spPr>
        <p:txBody>
          <a:bodyPr/>
          <a:lstStyle/>
          <a:p>
            <a:r>
              <a:rPr lang="en-TW" b="1" dirty="0">
                <a:solidFill>
                  <a:srgbClr val="0070C0"/>
                </a:solidFill>
              </a:rPr>
              <a:t>Self-Supervised Contrastive Framework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456DED-6B85-7946-9BC4-F3072A1564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31676086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C683EA-8C35-4348-8FE7-0672A1B3B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en-TW" b="1" dirty="0">
                <a:solidFill>
                  <a:srgbClr val="0070C0"/>
                </a:solidFill>
              </a:rPr>
              <a:t>Self-Supervised Non-Contrastive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251277-FE23-BF4A-8E43-5AAE1913F9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70829631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4A9D3C-E648-7B41-B52A-1467D62E69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en-TW" b="1" dirty="0">
                <a:solidFill>
                  <a:srgbClr val="0070C0"/>
                </a:solidFill>
              </a:rPr>
              <a:t>Multi-Views Contrastive framework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E262BE-A482-9C45-ABA9-ED069C2993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37252770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222C3-6760-AA41-8374-218B9F2289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en-TW" b="1" dirty="0">
                <a:solidFill>
                  <a:srgbClr val="0070C0"/>
                </a:solidFill>
              </a:rPr>
              <a:t>Multi-View Non-Contrastive Framework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059987-9A64-2845-B1B1-BCA0A0FDE7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50466846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350D2B-DAE7-EC4E-BC0A-06DA83C983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708" y="142703"/>
            <a:ext cx="11862487" cy="1325563"/>
          </a:xfrm>
        </p:spPr>
        <p:txBody>
          <a:bodyPr/>
          <a:lstStyle/>
          <a:p>
            <a:pPr algn="ctr"/>
            <a:r>
              <a:rPr lang="en-TW" b="1" dirty="0">
                <a:solidFill>
                  <a:srgbClr val="0070C0"/>
                </a:solidFill>
              </a:rPr>
              <a:t>Contrastive Framework + Mixed Regularization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BAAF5A-61F2-7746-9C09-B187258A68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93989237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E40D7-6CD1-C94C-B6A8-1929AE12E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7AA36E-2274-484D-9ABB-FBF08B614E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7935070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EDE59-A33C-BC4B-A589-B2A0E8A273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2399" y="1144302"/>
            <a:ext cx="10515600" cy="776288"/>
          </a:xfrm>
        </p:spPr>
        <p:txBody>
          <a:bodyPr>
            <a:normAutofit/>
          </a:bodyPr>
          <a:lstStyle/>
          <a:p>
            <a:pPr algn="ctr"/>
            <a:r>
              <a:rPr lang="en-TW" sz="2800" b="1" dirty="0"/>
              <a:t>Large Dataset contain in many subfolders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5DF84B-240D-C741-892F-7D341748D2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1293" y="2059841"/>
            <a:ext cx="6761967" cy="40579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F01597A-104B-1B45-91F1-13EEBB100EE2}"/>
              </a:ext>
            </a:extLst>
          </p:cNvPr>
          <p:cNvSpPr txBox="1"/>
          <p:nvPr/>
        </p:nvSpPr>
        <p:spPr>
          <a:xfrm>
            <a:off x="382399" y="6396335"/>
            <a:ext cx="10183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Large DATASET </a:t>
            </a:r>
            <a:r>
              <a:rPr kumimoji="0" lang="en-TW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can’t Hold </a:t>
            </a:r>
            <a:r>
              <a:rPr kumimoji="0" lang="en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 the Memory </a:t>
            </a:r>
            <a:r>
              <a:rPr kumimoji="0" lang="en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Wingdings" pitchFamily="2" charset="2"/>
              </a:rPr>
              <a:t></a:t>
            </a:r>
            <a:endParaRPr kumimoji="0" lang="en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57358E-1149-AB4A-86A3-67DC3EA9132A}"/>
              </a:ext>
            </a:extLst>
          </p:cNvPr>
          <p:cNvSpPr txBox="1"/>
          <p:nvPr/>
        </p:nvSpPr>
        <p:spPr>
          <a:xfrm>
            <a:off x="9072963" y="2821851"/>
            <a:ext cx="29860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ImageNet Dataset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(Over 1M images )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AA4696F-C782-CA4D-ABC5-FF532E8212CE}"/>
              </a:ext>
            </a:extLst>
          </p:cNvPr>
          <p:cNvSpPr txBox="1">
            <a:spLocks/>
          </p:cNvSpPr>
          <p:nvPr/>
        </p:nvSpPr>
        <p:spPr>
          <a:xfrm>
            <a:off x="2943246" y="66580"/>
            <a:ext cx="5952363" cy="8921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4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Building Prepare Data</a:t>
            </a:r>
          </a:p>
        </p:txBody>
      </p:sp>
    </p:spTree>
    <p:extLst>
      <p:ext uri="{BB962C8B-B14F-4D97-AF65-F5344CB8AC3E}">
        <p14:creationId xmlns:p14="http://schemas.microsoft.com/office/powerpoint/2010/main" val="6364272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4C19B8-697F-5847-BAE0-AEFE4A138A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TW" dirty="0"/>
              <a:t>How you track the experiment that use everyone can visualize and Understand</a:t>
            </a:r>
          </a:p>
          <a:p>
            <a:r>
              <a:rPr lang="en-TW" dirty="0"/>
              <a:t>Sharing results with others people 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2D2BC12-4798-0045-BB5A-C16DDC480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521" y="255570"/>
            <a:ext cx="11660957" cy="850933"/>
          </a:xfrm>
        </p:spPr>
        <p:txBody>
          <a:bodyPr>
            <a:normAutofit/>
          </a:bodyPr>
          <a:lstStyle/>
          <a:p>
            <a:r>
              <a:rPr lang="en-TW" b="1" dirty="0">
                <a:solidFill>
                  <a:srgbClr val="0052D6"/>
                </a:solidFill>
              </a:rPr>
              <a:t>Part 5 Building Tracking Experiment</a:t>
            </a:r>
          </a:p>
        </p:txBody>
      </p:sp>
    </p:spTree>
    <p:extLst>
      <p:ext uri="{BB962C8B-B14F-4D97-AF65-F5344CB8AC3E}">
        <p14:creationId xmlns:p14="http://schemas.microsoft.com/office/powerpoint/2010/main" val="264540275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CC560-DC43-0A47-A20E-B640CD527E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926DB6-43C1-D644-8423-7360AF083E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99284959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4C19B8-697F-5847-BAE0-AEFE4A138A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TW" dirty="0"/>
              <a:t>How you track the experiment that use everyone can visualize and Understand</a:t>
            </a:r>
          </a:p>
          <a:p>
            <a:endParaRPr lang="en-TW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2D2BC12-4798-0045-BB5A-C16DDC480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521" y="255570"/>
            <a:ext cx="11660957" cy="850933"/>
          </a:xfrm>
        </p:spPr>
        <p:txBody>
          <a:bodyPr>
            <a:normAutofit/>
          </a:bodyPr>
          <a:lstStyle/>
          <a:p>
            <a:r>
              <a:rPr lang="en-TW" b="1" dirty="0">
                <a:solidFill>
                  <a:srgbClr val="0052D6"/>
                </a:solidFill>
              </a:rPr>
              <a:t>Part 6 Building Visualization are really Important</a:t>
            </a:r>
          </a:p>
        </p:txBody>
      </p:sp>
    </p:spTree>
    <p:extLst>
      <p:ext uri="{BB962C8B-B14F-4D97-AF65-F5344CB8AC3E}">
        <p14:creationId xmlns:p14="http://schemas.microsoft.com/office/powerpoint/2010/main" val="148387926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1B84F6-A522-7344-B34D-1920BFCBA0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F81C19-CEF8-C84E-8EED-02909A11D4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79958956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E47817-5051-7F4F-91AF-BCD17A9ADF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E8760E4-ED90-D943-899A-055219650E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521" y="255570"/>
            <a:ext cx="11660957" cy="850933"/>
          </a:xfrm>
        </p:spPr>
        <p:txBody>
          <a:bodyPr>
            <a:normAutofit/>
          </a:bodyPr>
          <a:lstStyle/>
          <a:p>
            <a:pPr algn="ctr"/>
            <a:r>
              <a:rPr lang="en-TW" b="1" dirty="0">
                <a:solidFill>
                  <a:srgbClr val="0052D6"/>
                </a:solidFill>
              </a:rPr>
              <a:t>Part 7 Building Parallel Training Pipeline </a:t>
            </a:r>
          </a:p>
        </p:txBody>
      </p:sp>
    </p:spTree>
    <p:extLst>
      <p:ext uri="{BB962C8B-B14F-4D97-AF65-F5344CB8AC3E}">
        <p14:creationId xmlns:p14="http://schemas.microsoft.com/office/powerpoint/2010/main" val="333986747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5CF580-5D90-504B-9152-571E2C831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DAE4A0-3B05-BB47-B713-B8827D011D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1605781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4A6A031-6ABE-4292-8289-8428134A1B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6065" y="2242440"/>
            <a:ext cx="7394114" cy="4348111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84D7E42E-7C5C-43A8-ABB2-FD0BC21126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5322" y="1410449"/>
            <a:ext cx="10515600" cy="605972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solidFill>
                  <a:srgbClr val="0052D6"/>
                </a:solidFill>
              </a:rPr>
              <a:t>Python Data Generator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4F8EBCC-D874-7F49-8639-4494269D09AC}"/>
              </a:ext>
            </a:extLst>
          </p:cNvPr>
          <p:cNvSpPr txBox="1">
            <a:spLocks/>
          </p:cNvSpPr>
          <p:nvPr/>
        </p:nvSpPr>
        <p:spPr>
          <a:xfrm>
            <a:off x="2943246" y="66580"/>
            <a:ext cx="5952363" cy="8921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4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Building Prepare Data</a:t>
            </a:r>
          </a:p>
        </p:txBody>
      </p:sp>
    </p:spTree>
    <p:extLst>
      <p:ext uri="{BB962C8B-B14F-4D97-AF65-F5344CB8AC3E}">
        <p14:creationId xmlns:p14="http://schemas.microsoft.com/office/powerpoint/2010/main" val="5118271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E771BF8-FF67-4067-83F7-C413BFAA4A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0779" y="2087099"/>
            <a:ext cx="7356736" cy="4583771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32D9C22C-46D5-4E7A-949A-A762FFDAAB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99238"/>
            <a:ext cx="10515600" cy="605972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solidFill>
                  <a:srgbClr val="0052D6"/>
                </a:solidFill>
              </a:rPr>
              <a:t>Python Data Generator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3581F6E-4903-5844-BC1C-3E485A359E9E}"/>
              </a:ext>
            </a:extLst>
          </p:cNvPr>
          <p:cNvSpPr txBox="1">
            <a:spLocks/>
          </p:cNvSpPr>
          <p:nvPr/>
        </p:nvSpPr>
        <p:spPr>
          <a:xfrm>
            <a:off x="2943246" y="66580"/>
            <a:ext cx="5952363" cy="8921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4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Building Prepare Data</a:t>
            </a:r>
          </a:p>
        </p:txBody>
      </p:sp>
    </p:spTree>
    <p:extLst>
      <p:ext uri="{BB962C8B-B14F-4D97-AF65-F5344CB8AC3E}">
        <p14:creationId xmlns:p14="http://schemas.microsoft.com/office/powerpoint/2010/main" val="21305830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3918</TotalTime>
  <Words>1104</Words>
  <Application>Microsoft Macintosh PowerPoint</Application>
  <PresentationFormat>Widescreen</PresentationFormat>
  <Paragraphs>189</Paragraphs>
  <Slides>75</Slides>
  <Notes>1</Notes>
  <HiddenSlides>1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75</vt:i4>
      </vt:variant>
    </vt:vector>
  </HeadingPairs>
  <TitlesOfParts>
    <vt:vector size="85" baseType="lpstr">
      <vt:lpstr>sohne</vt:lpstr>
      <vt:lpstr>Arial</vt:lpstr>
      <vt:lpstr>Calibri</vt:lpstr>
      <vt:lpstr>Calibri Light</vt:lpstr>
      <vt:lpstr>Cambria Math</vt:lpstr>
      <vt:lpstr>charter</vt:lpstr>
      <vt:lpstr>charter</vt:lpstr>
      <vt:lpstr>Courier New</vt:lpstr>
      <vt:lpstr>Inconsolata</vt:lpstr>
      <vt:lpstr>Office Theme</vt:lpstr>
      <vt:lpstr>Multi-Augmentation Strategy Learning  Experiment Design</vt:lpstr>
      <vt:lpstr>End_To_End Pipeline Design </vt:lpstr>
      <vt:lpstr>1. Data Preparation &amp; Preprocessing Pipeline</vt:lpstr>
      <vt:lpstr>Preprocessing Data Pipeline</vt:lpstr>
      <vt:lpstr>Building Prepare Data</vt:lpstr>
      <vt:lpstr>Small Dataset (tf.data.Dataset)   </vt:lpstr>
      <vt:lpstr>Large Dataset contain in many subfolders</vt:lpstr>
      <vt:lpstr>Python Data Generator</vt:lpstr>
      <vt:lpstr>Python Data Generator</vt:lpstr>
      <vt:lpstr>Tensorboard Profile View</vt:lpstr>
      <vt:lpstr>PowerPoint Presentation</vt:lpstr>
      <vt:lpstr>2. Augmentation Strategies Pipeline</vt:lpstr>
      <vt:lpstr>Building Augmentation Pipeline</vt:lpstr>
      <vt:lpstr>Building Augmentation Pipeline</vt:lpstr>
      <vt:lpstr>PowerPoint Presentation</vt:lpstr>
      <vt:lpstr>Building Augmentation Pipeline</vt:lpstr>
      <vt:lpstr>Building Augmentation Pipeline</vt:lpstr>
      <vt:lpstr>Building Heuristic Augmentation Pipeline</vt:lpstr>
      <vt:lpstr>Demonstration Building SimCLR Data Augmentation </vt:lpstr>
      <vt:lpstr>SimCLR Data Augmentation Pipeline</vt:lpstr>
      <vt:lpstr>PowerPoint Presentation</vt:lpstr>
      <vt:lpstr>PowerPoint Presentation</vt:lpstr>
      <vt:lpstr>PowerPoint Presentation</vt:lpstr>
      <vt:lpstr>PowerPoint Presentation</vt:lpstr>
      <vt:lpstr>Demonstration Building  RandAugment &amp; Auto-Augmentation </vt:lpstr>
      <vt:lpstr>RandAugment -- Augmentation</vt:lpstr>
      <vt:lpstr>RandAugment Data Augmentation Pipeline</vt:lpstr>
      <vt:lpstr>RandAugment Data Augmentation Pipeline</vt:lpstr>
      <vt:lpstr>Global/Local Views + RandAugment -- Augmentation</vt:lpstr>
      <vt:lpstr>RandAugment – (Images-Batches) Implementation</vt:lpstr>
      <vt:lpstr>RandAugment – (Images-Batches) Implementation</vt:lpstr>
      <vt:lpstr>Demonstration Building  AutoAugment Pipeline</vt:lpstr>
      <vt:lpstr>Auto-Augmentation -- Augmentation</vt:lpstr>
      <vt:lpstr>RandAugment Data Augmentation Pipeline</vt:lpstr>
      <vt:lpstr>Global/Local Views – Auto-Augmentation</vt:lpstr>
      <vt:lpstr>Global/Local Views – Auto-Augmentation</vt:lpstr>
      <vt:lpstr>Building the train multi-Augmentation Strategies (Two-Views and Multi-Views)</vt:lpstr>
      <vt:lpstr>How to Implement in Multi-Views ?</vt:lpstr>
      <vt:lpstr>Consideration Multi-Views Augmentation</vt:lpstr>
      <vt:lpstr>Design Multi-Views Augmentations</vt:lpstr>
      <vt:lpstr>Design Multi-Views Augmentations</vt:lpstr>
      <vt:lpstr>Design Multi-Views Augmentations</vt:lpstr>
      <vt:lpstr>Design Multi-Views Augmentations</vt:lpstr>
      <vt:lpstr>Design Multi-Views Augmentations</vt:lpstr>
      <vt:lpstr>Get Multi-Crops =&gt; Augmentation Strategies</vt:lpstr>
      <vt:lpstr>PowerPoint Presentation</vt:lpstr>
      <vt:lpstr>PowerPoint Presentation</vt:lpstr>
      <vt:lpstr>Part 3 Building Neural Net Architecture</vt:lpstr>
      <vt:lpstr>Part 4 Building Self-Supervised Training Framework</vt:lpstr>
      <vt:lpstr>Heuristic Attention Represenation</vt:lpstr>
      <vt:lpstr>Conventional Contrastive Self-Supervised Framework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Binary-Contrastive Self-Supervised Framework</vt:lpstr>
      <vt:lpstr>Binary-Contrastive Self-Supervised Framework</vt:lpstr>
      <vt:lpstr>Binary-Contrastive Self-Supervised Framework</vt:lpstr>
      <vt:lpstr>Binary-Contrastive Self-Supervised Framework</vt:lpstr>
      <vt:lpstr>Semantic Contrastive Self-Supervised Framework</vt:lpstr>
      <vt:lpstr>PowerPoint Presentation</vt:lpstr>
      <vt:lpstr>Self-Supervised Contrastive Framework</vt:lpstr>
      <vt:lpstr>Self-Supervised Non-Contrastive  </vt:lpstr>
      <vt:lpstr>Multi-Views Contrastive framework</vt:lpstr>
      <vt:lpstr>Multi-View Non-Contrastive Framework</vt:lpstr>
      <vt:lpstr>Contrastive Framework + Mixed Regularization</vt:lpstr>
      <vt:lpstr>PowerPoint Presentation</vt:lpstr>
      <vt:lpstr>Part 5 Building Tracking Experiment</vt:lpstr>
      <vt:lpstr>PowerPoint Presentation</vt:lpstr>
      <vt:lpstr>Part 6 Building Visualization are really Important</vt:lpstr>
      <vt:lpstr>PowerPoint Presentation</vt:lpstr>
      <vt:lpstr>Part 7 Building Parallel Training Pipeline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Tran Van Nhiem</dc:creator>
  <cp:lastModifiedBy>Tran Van Nhiem</cp:lastModifiedBy>
  <cp:revision>42</cp:revision>
  <dcterms:created xsi:type="dcterms:W3CDTF">2021-10-19T02:02:19Z</dcterms:created>
  <dcterms:modified xsi:type="dcterms:W3CDTF">2021-10-27T04:38:55Z</dcterms:modified>
</cp:coreProperties>
</file>